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6" r:id="rId1"/>
    <p:sldMasterId id="2147483651" r:id="rId2"/>
    <p:sldMasterId id="2147483708" r:id="rId3"/>
    <p:sldMasterId id="2147483870" r:id="rId4"/>
    <p:sldMasterId id="2147484123" r:id="rId5"/>
    <p:sldMasterId id="2147484195" r:id="rId6"/>
    <p:sldMasterId id="2147484232" r:id="rId7"/>
    <p:sldMasterId id="2147484270" r:id="rId8"/>
    <p:sldMasterId id="2147484555" r:id="rId9"/>
    <p:sldMasterId id="2147484567" r:id="rId10"/>
    <p:sldMasterId id="2147484579" r:id="rId11"/>
    <p:sldMasterId id="2147484594" r:id="rId12"/>
    <p:sldMasterId id="2147484606" r:id="rId13"/>
  </p:sldMasterIdLst>
  <p:notesMasterIdLst>
    <p:notesMasterId r:id="rId62"/>
  </p:notesMasterIdLst>
  <p:sldIdLst>
    <p:sldId id="1410" r:id="rId14"/>
    <p:sldId id="1549" r:id="rId15"/>
    <p:sldId id="1399" r:id="rId16"/>
    <p:sldId id="1551" r:id="rId17"/>
    <p:sldId id="1550" r:id="rId18"/>
    <p:sldId id="1518" r:id="rId19"/>
    <p:sldId id="1513" r:id="rId20"/>
    <p:sldId id="1541" r:id="rId21"/>
    <p:sldId id="1542" r:id="rId22"/>
    <p:sldId id="1545" r:id="rId23"/>
    <p:sldId id="1554" r:id="rId24"/>
    <p:sldId id="1538" r:id="rId25"/>
    <p:sldId id="1539" r:id="rId26"/>
    <p:sldId id="1540" r:id="rId27"/>
    <p:sldId id="1533" r:id="rId28"/>
    <p:sldId id="1528" r:id="rId29"/>
    <p:sldId id="1529" r:id="rId30"/>
    <p:sldId id="1530" r:id="rId31"/>
    <p:sldId id="1532" r:id="rId32"/>
    <p:sldId id="1552" r:id="rId33"/>
    <p:sldId id="1520" r:id="rId34"/>
    <p:sldId id="1572" r:id="rId35"/>
    <p:sldId id="1537" r:id="rId36"/>
    <p:sldId id="1515" r:id="rId37"/>
    <p:sldId id="1516" r:id="rId38"/>
    <p:sldId id="1563" r:id="rId39"/>
    <p:sldId id="1558" r:id="rId40"/>
    <p:sldId id="1534" r:id="rId41"/>
    <p:sldId id="1535" r:id="rId42"/>
    <p:sldId id="1536" r:id="rId43"/>
    <p:sldId id="1544" r:id="rId44"/>
    <p:sldId id="1561" r:id="rId45"/>
    <p:sldId id="1521" r:id="rId46"/>
    <p:sldId id="1522" r:id="rId47"/>
    <p:sldId id="1523" r:id="rId48"/>
    <p:sldId id="1524" r:id="rId49"/>
    <p:sldId id="1571" r:id="rId50"/>
    <p:sldId id="1525" r:id="rId51"/>
    <p:sldId id="1564" r:id="rId52"/>
    <p:sldId id="1566" r:id="rId53"/>
    <p:sldId id="1567" r:id="rId54"/>
    <p:sldId id="1565" r:id="rId55"/>
    <p:sldId id="1568" r:id="rId56"/>
    <p:sldId id="1569" r:id="rId57"/>
    <p:sldId id="1570" r:id="rId58"/>
    <p:sldId id="1546" r:id="rId59"/>
    <p:sldId id="1548" r:id="rId60"/>
    <p:sldId id="1527" r:id="rId61"/>
  </p:sldIdLst>
  <p:sldSz cx="24384000" cy="13716000"/>
  <p:notesSz cx="6858000" cy="9144000"/>
  <p:defaultTextStyle>
    <a:defPPr>
      <a:defRPr lang="en-US"/>
    </a:defPPr>
    <a:lvl1pPr algn="l" rtl="0" fontAlgn="base">
      <a:spcBef>
        <a:spcPct val="0"/>
      </a:spcBef>
      <a:spcAft>
        <a:spcPct val="0"/>
      </a:spcAft>
      <a:defRPr sz="9600" kern="1200">
        <a:solidFill>
          <a:srgbClr val="FFFFFF"/>
        </a:solidFill>
        <a:latin typeface="Lucida Grande" charset="0"/>
        <a:ea typeface="ヒラギノ角ゴ ProN W3" charset="0"/>
        <a:cs typeface="ヒラギノ角ゴ ProN W3" charset="0"/>
        <a:sym typeface="Lucida Grande" charset="0"/>
      </a:defRPr>
    </a:lvl1pPr>
    <a:lvl2pPr marL="457200" algn="l" rtl="0" fontAlgn="base">
      <a:spcBef>
        <a:spcPct val="0"/>
      </a:spcBef>
      <a:spcAft>
        <a:spcPct val="0"/>
      </a:spcAft>
      <a:defRPr sz="9600" kern="1200">
        <a:solidFill>
          <a:srgbClr val="FFFFFF"/>
        </a:solidFill>
        <a:latin typeface="Lucida Grande" charset="0"/>
        <a:ea typeface="ヒラギノ角ゴ ProN W3" charset="0"/>
        <a:cs typeface="ヒラギノ角ゴ ProN W3" charset="0"/>
        <a:sym typeface="Lucida Grande" charset="0"/>
      </a:defRPr>
    </a:lvl2pPr>
    <a:lvl3pPr marL="914400" algn="l" rtl="0" fontAlgn="base">
      <a:spcBef>
        <a:spcPct val="0"/>
      </a:spcBef>
      <a:spcAft>
        <a:spcPct val="0"/>
      </a:spcAft>
      <a:defRPr sz="9600" kern="1200">
        <a:solidFill>
          <a:srgbClr val="FFFFFF"/>
        </a:solidFill>
        <a:latin typeface="Lucida Grande" charset="0"/>
        <a:ea typeface="ヒラギノ角ゴ ProN W3" charset="0"/>
        <a:cs typeface="ヒラギノ角ゴ ProN W3" charset="0"/>
        <a:sym typeface="Lucida Grande" charset="0"/>
      </a:defRPr>
    </a:lvl3pPr>
    <a:lvl4pPr marL="1371600" algn="l" rtl="0" fontAlgn="base">
      <a:spcBef>
        <a:spcPct val="0"/>
      </a:spcBef>
      <a:spcAft>
        <a:spcPct val="0"/>
      </a:spcAft>
      <a:defRPr sz="9600" kern="1200">
        <a:solidFill>
          <a:srgbClr val="FFFFFF"/>
        </a:solidFill>
        <a:latin typeface="Lucida Grande" charset="0"/>
        <a:ea typeface="ヒラギノ角ゴ ProN W3" charset="0"/>
        <a:cs typeface="ヒラギノ角ゴ ProN W3" charset="0"/>
        <a:sym typeface="Lucida Grande" charset="0"/>
      </a:defRPr>
    </a:lvl4pPr>
    <a:lvl5pPr marL="1828800" algn="l" rtl="0" fontAlgn="base">
      <a:spcBef>
        <a:spcPct val="0"/>
      </a:spcBef>
      <a:spcAft>
        <a:spcPct val="0"/>
      </a:spcAft>
      <a:defRPr sz="9600" kern="1200">
        <a:solidFill>
          <a:srgbClr val="FFFFFF"/>
        </a:solidFill>
        <a:latin typeface="Lucida Grande" charset="0"/>
        <a:ea typeface="ヒラギノ角ゴ ProN W3" charset="0"/>
        <a:cs typeface="ヒラギノ角ゴ ProN W3" charset="0"/>
        <a:sym typeface="Lucida Grande" charset="0"/>
      </a:defRPr>
    </a:lvl5pPr>
    <a:lvl6pPr marL="2286000" algn="l" defTabSz="914400" rtl="0" eaLnBrk="1" latinLnBrk="0" hangingPunct="1">
      <a:defRPr sz="9600" kern="1200">
        <a:solidFill>
          <a:srgbClr val="FFFFFF"/>
        </a:solidFill>
        <a:latin typeface="Lucida Grande" charset="0"/>
        <a:ea typeface="ヒラギノ角ゴ ProN W3" charset="0"/>
        <a:cs typeface="ヒラギノ角ゴ ProN W3" charset="0"/>
        <a:sym typeface="Lucida Grande" charset="0"/>
      </a:defRPr>
    </a:lvl6pPr>
    <a:lvl7pPr marL="2743200" algn="l" defTabSz="914400" rtl="0" eaLnBrk="1" latinLnBrk="0" hangingPunct="1">
      <a:defRPr sz="9600" kern="1200">
        <a:solidFill>
          <a:srgbClr val="FFFFFF"/>
        </a:solidFill>
        <a:latin typeface="Lucida Grande" charset="0"/>
        <a:ea typeface="ヒラギノ角ゴ ProN W3" charset="0"/>
        <a:cs typeface="ヒラギノ角ゴ ProN W3" charset="0"/>
        <a:sym typeface="Lucida Grande" charset="0"/>
      </a:defRPr>
    </a:lvl7pPr>
    <a:lvl8pPr marL="3200400" algn="l" defTabSz="914400" rtl="0" eaLnBrk="1" latinLnBrk="0" hangingPunct="1">
      <a:defRPr sz="9600" kern="1200">
        <a:solidFill>
          <a:srgbClr val="FFFFFF"/>
        </a:solidFill>
        <a:latin typeface="Lucida Grande" charset="0"/>
        <a:ea typeface="ヒラギノ角ゴ ProN W3" charset="0"/>
        <a:cs typeface="ヒラギノ角ゴ ProN W3" charset="0"/>
        <a:sym typeface="Lucida Grande" charset="0"/>
      </a:defRPr>
    </a:lvl8pPr>
    <a:lvl9pPr marL="3657600" algn="l" defTabSz="914400" rtl="0" eaLnBrk="1" latinLnBrk="0" hangingPunct="1">
      <a:defRPr sz="9600" kern="1200">
        <a:solidFill>
          <a:srgbClr val="FFFFFF"/>
        </a:solidFill>
        <a:latin typeface="Lucida Grande" charset="0"/>
        <a:ea typeface="ヒラギノ角ゴ ProN W3" charset="0"/>
        <a:cs typeface="ヒラギノ角ゴ ProN W3" charset="0"/>
        <a:sym typeface="Lucida Grande"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D88"/>
    <a:srgbClr val="61BA96"/>
    <a:srgbClr val="D9CFD6"/>
    <a:srgbClr val="6A6D8E"/>
    <a:srgbClr val="C15D5D"/>
    <a:srgbClr val="B84942"/>
    <a:srgbClr val="FFA5A7"/>
    <a:srgbClr val="FF8483"/>
    <a:srgbClr val="8A00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3" autoAdjust="0"/>
    <p:restoredTop sz="90511" autoAdjust="0"/>
  </p:normalViewPr>
  <p:slideViewPr>
    <p:cSldViewPr>
      <p:cViewPr>
        <p:scale>
          <a:sx n="28" d="100"/>
          <a:sy n="28" d="100"/>
        </p:scale>
        <p:origin x="1578" y="657"/>
      </p:cViewPr>
      <p:guideLst>
        <p:guide orient="horz" pos="4320"/>
        <p:guide pos="7680"/>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3625B-68C5-4A01-96F7-9118AB01B368}" type="datetimeFigureOut">
              <a:rPr lang="en-US" smtClean="0"/>
              <a:t>4/17/20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63BA0-B936-44F2-82F5-F983AE6B8D9E}" type="slidenum">
              <a:rPr lang="en-US" smtClean="0"/>
              <a:t>‹#›</a:t>
            </a:fld>
            <a:endParaRPr lang="en-US"/>
          </a:p>
        </p:txBody>
      </p:sp>
    </p:spTree>
    <p:extLst>
      <p:ext uri="{BB962C8B-B14F-4D97-AF65-F5344CB8AC3E}">
        <p14:creationId xmlns:p14="http://schemas.microsoft.com/office/powerpoint/2010/main" val="313135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o2fpg.axshare.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2946-403B-2A47-91C0-C515376B5ED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35648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5041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8816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59313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0010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02219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163BA0-B936-44F2-82F5-F983AE6B8D9E}" type="slidenum">
              <a:rPr lang="en-US" smtClean="0"/>
              <a:pPr/>
              <a:t>20</a:t>
            </a:fld>
            <a:endParaRPr lang="en-US"/>
          </a:p>
        </p:txBody>
      </p:sp>
    </p:spTree>
    <p:extLst>
      <p:ext uri="{BB962C8B-B14F-4D97-AF65-F5344CB8AC3E}">
        <p14:creationId xmlns:p14="http://schemas.microsoft.com/office/powerpoint/2010/main" val="265668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23</a:t>
            </a:fld>
            <a:endParaRPr lang="en-US"/>
          </a:p>
        </p:txBody>
      </p:sp>
    </p:spTree>
    <p:extLst>
      <p:ext uri="{BB962C8B-B14F-4D97-AF65-F5344CB8AC3E}">
        <p14:creationId xmlns:p14="http://schemas.microsoft.com/office/powerpoint/2010/main" val="3948522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24</a:t>
            </a:fld>
            <a:endParaRPr lang="en-US"/>
          </a:p>
        </p:txBody>
      </p:sp>
    </p:spTree>
    <p:extLst>
      <p:ext uri="{BB962C8B-B14F-4D97-AF65-F5344CB8AC3E}">
        <p14:creationId xmlns:p14="http://schemas.microsoft.com/office/powerpoint/2010/main" val="2843029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25</a:t>
            </a:fld>
            <a:endParaRPr lang="en-US"/>
          </a:p>
        </p:txBody>
      </p:sp>
    </p:spTree>
    <p:extLst>
      <p:ext uri="{BB962C8B-B14F-4D97-AF65-F5344CB8AC3E}">
        <p14:creationId xmlns:p14="http://schemas.microsoft.com/office/powerpoint/2010/main" val="171145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Replace with clicking test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163BA0-B936-44F2-82F5-F983AE6B8D9E}" type="slidenum">
              <a:rPr kumimoji="0" lang="en-US" sz="1200" b="0" i="0" u="none" strike="noStrike" kern="1200" cap="none" spc="0" normalizeH="0" baseline="0" noProof="0" smtClean="0">
                <a:ln>
                  <a:noFill/>
                </a:ln>
                <a:solidFill>
                  <a:srgbClr val="FFFFFF"/>
                </a:solidFill>
                <a:effectLst/>
                <a:uLnTx/>
                <a:uFillTx/>
                <a:latin typeface="Lucida Grande" charset="0"/>
                <a:sym typeface="Lucida Grande"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Lucida Grande" charset="0"/>
              <a:sym typeface="Lucida Grande" charset="0"/>
            </a:endParaRPr>
          </a:p>
        </p:txBody>
      </p:sp>
    </p:spTree>
    <p:extLst>
      <p:ext uri="{BB962C8B-B14F-4D97-AF65-F5344CB8AC3E}">
        <p14:creationId xmlns:p14="http://schemas.microsoft.com/office/powerpoint/2010/main" val="341283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163BA0-B936-44F2-82F5-F983AE6B8D9E}" type="slidenum">
              <a:rPr lang="en-US" smtClean="0"/>
              <a:pPr/>
              <a:t>3</a:t>
            </a:fld>
            <a:endParaRPr lang="en-US"/>
          </a:p>
        </p:txBody>
      </p:sp>
    </p:spTree>
    <p:extLst>
      <p:ext uri="{BB962C8B-B14F-4D97-AF65-F5344CB8AC3E}">
        <p14:creationId xmlns:p14="http://schemas.microsoft.com/office/powerpoint/2010/main" val="178570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27</a:t>
            </a:fld>
            <a:endParaRPr lang="en-US"/>
          </a:p>
        </p:txBody>
      </p:sp>
    </p:spTree>
    <p:extLst>
      <p:ext uri="{BB962C8B-B14F-4D97-AF65-F5344CB8AC3E}">
        <p14:creationId xmlns:p14="http://schemas.microsoft.com/office/powerpoint/2010/main" val="3436552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28</a:t>
            </a:fld>
            <a:endParaRPr lang="en-US"/>
          </a:p>
        </p:txBody>
      </p:sp>
    </p:spTree>
    <p:extLst>
      <p:ext uri="{BB962C8B-B14F-4D97-AF65-F5344CB8AC3E}">
        <p14:creationId xmlns:p14="http://schemas.microsoft.com/office/powerpoint/2010/main" val="291848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29</a:t>
            </a:fld>
            <a:endParaRPr lang="en-US"/>
          </a:p>
        </p:txBody>
      </p:sp>
    </p:spTree>
    <p:extLst>
      <p:ext uri="{BB962C8B-B14F-4D97-AF65-F5344CB8AC3E}">
        <p14:creationId xmlns:p14="http://schemas.microsoft.com/office/powerpoint/2010/main" val="3163784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30</a:t>
            </a:fld>
            <a:endParaRPr lang="en-US"/>
          </a:p>
        </p:txBody>
      </p:sp>
    </p:spTree>
    <p:extLst>
      <p:ext uri="{BB962C8B-B14F-4D97-AF65-F5344CB8AC3E}">
        <p14:creationId xmlns:p14="http://schemas.microsoft.com/office/powerpoint/2010/main" val="135701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Use the ICD-10 codes below that match the patient’s family or personal history of cancer, as to why the test was ordered</a:t>
            </a:r>
            <a:endParaRPr lang="en-US" dirty="0">
              <a:effectLst/>
            </a:endParaRPr>
          </a:p>
          <a:p>
            <a:pPr lvl="0"/>
            <a:r>
              <a:rPr lang="en-US" sz="1200" kern="1200" dirty="0">
                <a:solidFill>
                  <a:schemeClr val="tx1"/>
                </a:solidFill>
                <a:effectLst/>
                <a:latin typeface="+mn-lt"/>
                <a:ea typeface="+mn-ea"/>
                <a:cs typeface="+mn-cs"/>
              </a:rPr>
              <a:t>Use “Mutation Positive” codes once the </a:t>
            </a:r>
            <a:r>
              <a:rPr lang="en-US" sz="1200" kern="1200" dirty="0" err="1">
                <a:solidFill>
                  <a:schemeClr val="tx1"/>
                </a:solidFill>
                <a:effectLst/>
                <a:latin typeface="+mn-lt"/>
                <a:ea typeface="+mn-ea"/>
                <a:cs typeface="+mn-cs"/>
              </a:rPr>
              <a:t>myRisk</a:t>
            </a:r>
            <a:r>
              <a:rPr lang="en-US" sz="1200" kern="1200" dirty="0">
                <a:solidFill>
                  <a:schemeClr val="tx1"/>
                </a:solidFill>
                <a:effectLst/>
                <a:latin typeface="+mn-lt"/>
                <a:ea typeface="+mn-ea"/>
                <a:cs typeface="+mn-cs"/>
              </a:rPr>
              <a:t> result comes back and the patient is diagnosed with a positive gene mutation</a:t>
            </a:r>
            <a:endParaRPr lang="en-US" dirty="0">
              <a:effectLst/>
            </a:endParaRPr>
          </a:p>
          <a:p>
            <a:pPr lvl="0"/>
            <a:r>
              <a:rPr lang="en-US" sz="1200" kern="1200" dirty="0">
                <a:solidFill>
                  <a:schemeClr val="tx1"/>
                </a:solidFill>
                <a:effectLst/>
                <a:latin typeface="+mn-lt"/>
                <a:ea typeface="+mn-ea"/>
                <a:cs typeface="+mn-cs"/>
              </a:rPr>
              <a:t>Use “Other Personal Risk Factors” code once the </a:t>
            </a:r>
            <a:r>
              <a:rPr lang="en-US" sz="1200" kern="1200" dirty="0" err="1">
                <a:solidFill>
                  <a:schemeClr val="tx1"/>
                </a:solidFill>
                <a:effectLst/>
                <a:latin typeface="+mn-lt"/>
                <a:ea typeface="+mn-ea"/>
                <a:cs typeface="+mn-cs"/>
              </a:rPr>
              <a:t>myRisk</a:t>
            </a:r>
            <a:r>
              <a:rPr lang="en-US" sz="1200" kern="1200" dirty="0">
                <a:solidFill>
                  <a:schemeClr val="tx1"/>
                </a:solidFill>
                <a:effectLst/>
                <a:latin typeface="+mn-lt"/>
                <a:ea typeface="+mn-ea"/>
                <a:cs typeface="+mn-cs"/>
              </a:rPr>
              <a:t> results comes back and the patient is diagnosed as a high-risk negative for lifetime risk of Breast Cancer greater than 20%</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D163BA0-B936-44F2-82F5-F983AE6B8D9E}" type="slidenum">
              <a:rPr lang="en-US" smtClean="0"/>
              <a:pPr/>
              <a:t>31</a:t>
            </a:fld>
            <a:endParaRPr lang="en-US"/>
          </a:p>
        </p:txBody>
      </p:sp>
    </p:spTree>
    <p:extLst>
      <p:ext uri="{BB962C8B-B14F-4D97-AF65-F5344CB8AC3E}">
        <p14:creationId xmlns:p14="http://schemas.microsoft.com/office/powerpoint/2010/main" val="1097796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D163BA0-B936-44F2-82F5-F983AE6B8D9E}" type="slidenum">
              <a:rPr lang="en-US" smtClean="0"/>
              <a:pPr/>
              <a:t>32</a:t>
            </a:fld>
            <a:endParaRPr lang="en-US"/>
          </a:p>
        </p:txBody>
      </p:sp>
    </p:spTree>
    <p:extLst>
      <p:ext uri="{BB962C8B-B14F-4D97-AF65-F5344CB8AC3E}">
        <p14:creationId xmlns:p14="http://schemas.microsoft.com/office/powerpoint/2010/main" val="251345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3D163BA0-B936-44F2-82F5-F983AE6B8D9E}" type="slidenum">
              <a:rPr lang="en-US" smtClean="0">
                <a:solidFill>
                  <a:prstClr val="black"/>
                </a:solidFill>
                <a:latin typeface="Calibri" panose="020F0502020204030204"/>
                <a:ea typeface="+mn-ea"/>
                <a:cs typeface="+mn-cs"/>
              </a:rPr>
              <a:pPr defTabSz="457200" fontAlgn="auto">
                <a:spcBef>
                  <a:spcPts val="0"/>
                </a:spcBef>
                <a:spcAft>
                  <a:spcPts val="0"/>
                </a:spcAft>
                <a:defRPr/>
              </a:pPr>
              <a:t>34</a:t>
            </a:fld>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69477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3D163BA0-B936-44F2-82F5-F983AE6B8D9E}" type="slidenum">
              <a:rPr lang="en-US" smtClean="0">
                <a:solidFill>
                  <a:prstClr val="black"/>
                </a:solidFill>
                <a:latin typeface="Calibri" panose="020F0502020204030204"/>
                <a:ea typeface="+mn-ea"/>
                <a:cs typeface="+mn-cs"/>
              </a:rPr>
              <a:pPr defTabSz="457200" fontAlgn="auto">
                <a:spcBef>
                  <a:spcPts val="0"/>
                </a:spcBef>
                <a:spcAft>
                  <a:spcPts val="0"/>
                </a:spcAft>
                <a:defRPr/>
              </a:pPr>
              <a:t>35</a:t>
            </a:fld>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488449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3D163BA0-B936-44F2-82F5-F983AE6B8D9E}" type="slidenum">
              <a:rPr lang="en-US" smtClean="0">
                <a:solidFill>
                  <a:prstClr val="black"/>
                </a:solidFill>
                <a:latin typeface="Calibri" panose="020F0502020204030204"/>
                <a:ea typeface="+mn-ea"/>
                <a:cs typeface="+mn-cs"/>
              </a:rPr>
              <a:pPr defTabSz="457200" fontAlgn="auto">
                <a:spcBef>
                  <a:spcPts val="0"/>
                </a:spcBef>
                <a:spcAft>
                  <a:spcPts val="0"/>
                </a:spcAft>
                <a:defRPr/>
              </a:pPr>
              <a:t>36</a:t>
            </a:fld>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757594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defTabSz="457200" fontAlgn="auto">
              <a:spcBef>
                <a:spcPts val="0"/>
              </a:spcBef>
              <a:spcAft>
                <a:spcPts val="0"/>
              </a:spcAft>
              <a:defRPr/>
            </a:pPr>
            <a:fld id="{3D163BA0-B936-44F2-82F5-F983AE6B8D9E}" type="slidenum">
              <a:rPr lang="en-US" smtClean="0">
                <a:solidFill>
                  <a:prstClr val="black"/>
                </a:solidFill>
                <a:latin typeface="Calibri" panose="020F0502020204030204"/>
                <a:ea typeface="+mn-ea"/>
                <a:cs typeface="+mn-cs"/>
              </a:rPr>
              <a:pPr defTabSz="457200" fontAlgn="auto">
                <a:spcBef>
                  <a:spcPts val="0"/>
                </a:spcBef>
                <a:spcAft>
                  <a:spcPts val="0"/>
                </a:spcAft>
                <a:defRPr/>
              </a:pPr>
              <a:t>37</a:t>
            </a:fld>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9765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And lastly, it comes tools for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patients to </a:t>
            </a:r>
            <a:r>
              <a:rPr lang="en-US" sz="12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self-manage their</a:t>
            </a: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 risk, engage in early detection strategies, and ultimately prevent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Our clients can offer genetics services to all patients in a fraction of the time and cost</a:t>
            </a:r>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200" dirty="0">
              <a:solidFill>
                <a:srgbClr val="000000">
                  <a:lumMod val="50000"/>
                  <a:lumOff val="50000"/>
                </a:srgb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p:cNvSpPr>
            <a:spLocks noGrp="1"/>
          </p:cNvSpPr>
          <p:nvPr>
            <p:ph type="sldNum" sz="quarter" idx="10"/>
          </p:nvPr>
        </p:nvSpPr>
        <p:spPr/>
        <p:txBody>
          <a:bodyPr/>
          <a:lstStyle/>
          <a:p>
            <a:pPr>
              <a:defRPr/>
            </a:pPr>
            <a:fld id="{3D163BA0-B936-44F2-82F5-F983AE6B8D9E}" type="slidenum">
              <a:rPr lang="en-US" smtClean="0"/>
              <a:pPr>
                <a:defRPr/>
              </a:pPr>
              <a:t>4</a:t>
            </a:fld>
            <a:endParaRPr lang="en-US"/>
          </a:p>
        </p:txBody>
      </p:sp>
    </p:spTree>
    <p:extLst>
      <p:ext uri="{BB962C8B-B14F-4D97-AF65-F5344CB8AC3E}">
        <p14:creationId xmlns:p14="http://schemas.microsoft.com/office/powerpoint/2010/main" val="226904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Identifying Patients</a:t>
            </a:r>
          </a:p>
          <a:p>
            <a:r>
              <a:rPr lang="en-US" baseline="0" dirty="0"/>
              <a:t>Serving Patients</a:t>
            </a:r>
          </a:p>
          <a:p>
            <a:r>
              <a:rPr lang="en-US" baseline="0" dirty="0"/>
              <a:t>Following up with Patients</a:t>
            </a:r>
          </a:p>
        </p:txBody>
      </p:sp>
      <p:sp>
        <p:nvSpPr>
          <p:cNvPr id="4" name="Slide Number Placeholder 3"/>
          <p:cNvSpPr>
            <a:spLocks noGrp="1"/>
          </p:cNvSpPr>
          <p:nvPr>
            <p:ph type="sldNum" sz="quarter" idx="10"/>
          </p:nvPr>
        </p:nvSpPr>
        <p:spPr/>
        <p:txBody>
          <a:bodyPr/>
          <a:lstStyle/>
          <a:p>
            <a:fld id="{3D163BA0-B936-44F2-82F5-F983AE6B8D9E}" type="slidenum">
              <a:rPr lang="en-US" smtClean="0"/>
              <a:pPr/>
              <a:t>39</a:t>
            </a:fld>
            <a:endParaRPr lang="en-US"/>
          </a:p>
        </p:txBody>
      </p:sp>
    </p:spTree>
    <p:extLst>
      <p:ext uri="{BB962C8B-B14F-4D97-AF65-F5344CB8AC3E}">
        <p14:creationId xmlns:p14="http://schemas.microsoft.com/office/powerpoint/2010/main" val="1566439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163BA0-B936-44F2-82F5-F983AE6B8D9E}" type="slidenum">
              <a:rPr lang="en-US" smtClean="0"/>
              <a:pPr/>
              <a:t>40</a:t>
            </a:fld>
            <a:endParaRPr lang="en-US"/>
          </a:p>
        </p:txBody>
      </p:sp>
    </p:spTree>
    <p:extLst>
      <p:ext uri="{BB962C8B-B14F-4D97-AF65-F5344CB8AC3E}">
        <p14:creationId xmlns:p14="http://schemas.microsoft.com/office/powerpoint/2010/main" val="55745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63BA0-B936-44F2-82F5-F983AE6B8D9E}" type="slidenum">
              <a:rPr lang="en-US" smtClean="0"/>
              <a:pPr/>
              <a:t>41</a:t>
            </a:fld>
            <a:endParaRPr lang="en-US"/>
          </a:p>
        </p:txBody>
      </p:sp>
    </p:spTree>
    <p:extLst>
      <p:ext uri="{BB962C8B-B14F-4D97-AF65-F5344CB8AC3E}">
        <p14:creationId xmlns:p14="http://schemas.microsoft.com/office/powerpoint/2010/main" val="2559815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163BA0-B936-44F2-82F5-F983AE6B8D9E}" type="slidenum">
              <a:rPr lang="en-US" smtClean="0"/>
              <a:pPr/>
              <a:t>42</a:t>
            </a:fld>
            <a:endParaRPr lang="en-US"/>
          </a:p>
        </p:txBody>
      </p:sp>
    </p:spTree>
    <p:extLst>
      <p:ext uri="{BB962C8B-B14F-4D97-AF65-F5344CB8AC3E}">
        <p14:creationId xmlns:p14="http://schemas.microsoft.com/office/powerpoint/2010/main" val="1637040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163BA0-B936-44F2-82F5-F983AE6B8D9E}" type="slidenum">
              <a:rPr lang="en-US" smtClean="0"/>
              <a:pPr/>
              <a:t>43</a:t>
            </a:fld>
            <a:endParaRPr lang="en-US"/>
          </a:p>
        </p:txBody>
      </p:sp>
    </p:spTree>
    <p:extLst>
      <p:ext uri="{BB962C8B-B14F-4D97-AF65-F5344CB8AC3E}">
        <p14:creationId xmlns:p14="http://schemas.microsoft.com/office/powerpoint/2010/main" val="3351095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163BA0-B936-44F2-82F5-F983AE6B8D9E}" type="slidenum">
              <a:rPr lang="en-US" smtClean="0"/>
              <a:pPr/>
              <a:t>44</a:t>
            </a:fld>
            <a:endParaRPr lang="en-US"/>
          </a:p>
        </p:txBody>
      </p:sp>
    </p:spTree>
    <p:extLst>
      <p:ext uri="{BB962C8B-B14F-4D97-AF65-F5344CB8AC3E}">
        <p14:creationId xmlns:p14="http://schemas.microsoft.com/office/powerpoint/2010/main" val="307114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was the buying process for </a:t>
            </a:r>
            <a:r>
              <a:rPr lang="en-US" baseline="0" dirty="0" err="1"/>
              <a:t>Magview</a:t>
            </a:r>
            <a:r>
              <a:rPr lang="en-US" baseline="0" dirty="0"/>
              <a:t>?</a:t>
            </a:r>
          </a:p>
          <a:p>
            <a:r>
              <a:rPr lang="en-US" baseline="0" dirty="0"/>
              <a:t>What things did you like or not like?</a:t>
            </a:r>
          </a:p>
        </p:txBody>
      </p:sp>
      <p:sp>
        <p:nvSpPr>
          <p:cNvPr id="4" name="Slide Number Placeholder 3"/>
          <p:cNvSpPr>
            <a:spLocks noGrp="1"/>
          </p:cNvSpPr>
          <p:nvPr>
            <p:ph type="sldNum" sz="quarter" idx="10"/>
          </p:nvPr>
        </p:nvSpPr>
        <p:spPr/>
        <p:txBody>
          <a:bodyPr/>
          <a:lstStyle/>
          <a:p>
            <a:fld id="{3D163BA0-B936-44F2-82F5-F983AE6B8D9E}" type="slidenum">
              <a:rPr lang="en-US" smtClean="0"/>
              <a:pPr/>
              <a:t>45</a:t>
            </a:fld>
            <a:endParaRPr lang="en-US"/>
          </a:p>
        </p:txBody>
      </p:sp>
    </p:spTree>
    <p:extLst>
      <p:ext uri="{BB962C8B-B14F-4D97-AF65-F5344CB8AC3E}">
        <p14:creationId xmlns:p14="http://schemas.microsoft.com/office/powerpoint/2010/main" val="186277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6BD624-8F5A-48FF-A399-AEB2D31D7CA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45489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163BA0-B936-44F2-82F5-F983AE6B8D9E}" type="slidenum">
              <a:rPr lang="en-US" smtClean="0"/>
              <a:pPr/>
              <a:t>7</a:t>
            </a:fld>
            <a:endParaRPr lang="en-US"/>
          </a:p>
        </p:txBody>
      </p:sp>
    </p:spTree>
    <p:extLst>
      <p:ext uri="{BB962C8B-B14F-4D97-AF65-F5344CB8AC3E}">
        <p14:creationId xmlns:p14="http://schemas.microsoft.com/office/powerpoint/2010/main" val="413230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2666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D163BA0-B936-44F2-82F5-F983AE6B8D9E}" type="slidenum">
              <a:rPr lang="en-US" smtClean="0"/>
              <a:pPr/>
              <a:t>10</a:t>
            </a:fld>
            <a:endParaRPr lang="en-US"/>
          </a:p>
        </p:txBody>
      </p:sp>
    </p:spTree>
    <p:extLst>
      <p:ext uri="{BB962C8B-B14F-4D97-AF65-F5344CB8AC3E}">
        <p14:creationId xmlns:p14="http://schemas.microsoft.com/office/powerpoint/2010/main" val="4157600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7918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hlinkClick r:id="rId3"/>
              </a:rPr>
              <a:t>https://so2fpg.axshare.com/</a:t>
            </a:r>
            <a:endParaRPr lang="en-US" dirty="0"/>
          </a:p>
        </p:txBody>
      </p:sp>
      <p:sp>
        <p:nvSpPr>
          <p:cNvPr id="4" name="Slide Number Placeholder 3"/>
          <p:cNvSpPr>
            <a:spLocks noGrp="1"/>
          </p:cNvSpPr>
          <p:nvPr>
            <p:ph type="sldNum" sz="quarter" idx="5"/>
          </p:nvPr>
        </p:nvSpPr>
        <p:spPr/>
        <p:txBody>
          <a:bodyPr/>
          <a:lstStyle/>
          <a:p>
            <a:fld id="{099F777D-4485-4998-A7A7-DD594637AE2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9849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911C0F-7F77-47A6-AF74-65E049748EA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429478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172921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C76D3B-C9FB-2341-B40A-16E19076D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5A50D3-F596-7C41-A5B3-1727724B3BD2}"/>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B6BC99B-4D0C-DD4B-BDED-0FB19CF2C51D}"/>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AB7709-61A3-EF43-B180-D4593E4A3235}"/>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74C8239-EE0A-8142-88D9-DA1CAD0AFA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EFF8133-D7E3-B943-A728-6C4D88336B4D}"/>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6691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78EF9-E6A8-AE44-A488-A0C6E7B71EAA}"/>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DDB3C9C-9D48-AC4B-AA2A-22B68ABDEA3E}"/>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xmlns="" id="{3E32BBD7-53BC-6A49-A6A0-C27873B76292}"/>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C3B4F73-E920-BC41-86C7-9041A0116D7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xmlns="" id="{E4D95407-686E-DA47-A37D-07D906FA1D73}"/>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40FABE-0EF1-5D4C-A5A2-E029E0C690D3}"/>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DADCE35-BFFA-4249-AEA7-981EA8FE6E4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01B81D1-AAF4-6F4D-A400-B36DC811C816}"/>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2038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8E10B2-CE8A-D04B-A3B0-A7B2AEC28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18EC48-24C1-1D49-BCBF-52FDEC566F9A}"/>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9CAC879-9290-BB48-BE36-460738FB211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E14A1C9-F004-0B4D-A0FF-23A2C20AD321}"/>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1123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D087EB-887B-0449-B215-5695970EBB70}"/>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751062D-E367-B946-AD40-841634F1C0D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E864E0D-ECA0-6B42-ADC9-7615CB9AD121}"/>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4524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6EB0C-96BC-C144-988A-2D093E5185D7}"/>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xmlns="" id="{498333C6-54C7-AF42-8F03-03A856DBE370}"/>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5921AE-3C50-1746-91CC-FE6D3A6CB27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4FD387BF-D9CD-284C-8017-8F8DAB1C0769}"/>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3904DBF-B787-804C-B4C8-1325360D9E0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8CF61F3-970A-8F45-8E25-ED579767262D}"/>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66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6EFFE-D5B5-FF4B-90D7-1D3415E511BC}"/>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xmlns="" id="{E4261FCA-65A4-0847-8238-417BB7DB9EB1}"/>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xmlns="" id="{DEE0E8B2-3C5A-1544-9B25-5A8E1AB8488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04F6330E-851D-CE48-9969-6DEB875AFDCF}"/>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FC416B6-7F23-224A-AF72-E1CC403FA1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04FA90C-77E4-E04C-B784-6E1FD9AFAE2C}"/>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5541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7C15E3-DFC5-9742-8A31-D8675E12A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9CFA8F5-DE0C-CB46-851D-2FF05C3581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5A1A2E-1F84-EF4D-8ACA-49AA69BD9F50}"/>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BAFD667-DBCF-8F44-8F31-412ABDF3DC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1CE6672-E9F7-E24E-93D2-DF019F4892AA}"/>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6304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77F3D4-0925-4D43-974C-CAB595B5AFB9}"/>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EA036FC-C97A-C94D-AD35-EFB730B04AA2}"/>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9D0BDD-9E05-2647-9261-80DCDE506FC9}"/>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D5777F-0F8B-6F42-A681-46F470E284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091D09-79DE-224E-8871-E7CD327964C0}"/>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931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9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09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3079782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5"/>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1"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2557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1"/>
            <a:ext cx="10363200" cy="8702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1"/>
            <a:ext cx="10363200" cy="87026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3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9" y="5010151"/>
            <a:ext cx="1031557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1" y="5010151"/>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548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0485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915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7531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2"/>
            <a:ext cx="12344400" cy="9747251"/>
          </a:xfrm>
        </p:spPr>
        <p:txBody>
          <a:bodyPr/>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endParaRPr lang="en-US"/>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32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1612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2"/>
            <a:ext cx="5257800" cy="116236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730252"/>
            <a:ext cx="15468600" cy="116236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691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ver_Light Blue">
    <p:spTree>
      <p:nvGrpSpPr>
        <p:cNvPr id="1" name=""/>
        <p:cNvGrpSpPr/>
        <p:nvPr/>
      </p:nvGrpSpPr>
      <p:grpSpPr>
        <a:xfrm>
          <a:off x="0" y="0"/>
          <a:ext cx="0" cy="0"/>
          <a:chOff x="0" y="0"/>
          <a:chExt cx="0" cy="0"/>
        </a:xfrm>
      </p:grpSpPr>
      <p:pic>
        <p:nvPicPr>
          <p:cNvPr id="7" name="Picture 6" descr="PPT_background_coverLight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3" name="Text Placeholder 13"/>
          <p:cNvSpPr>
            <a:spLocks noGrp="1"/>
          </p:cNvSpPr>
          <p:nvPr>
            <p:ph type="body" sz="quarter" idx="10" hasCustomPrompt="1"/>
          </p:nvPr>
        </p:nvSpPr>
        <p:spPr>
          <a:xfrm>
            <a:off x="1320119" y="3711743"/>
            <a:ext cx="10681053" cy="1183117"/>
          </a:xfrm>
        </p:spPr>
        <p:txBody>
          <a:bodyPr/>
          <a:lstStyle>
            <a:lvl1pPr marL="0" indent="0">
              <a:buNone/>
              <a:defRPr b="0" i="0" baseline="0">
                <a:solidFill>
                  <a:schemeClr val="bg1"/>
                </a:solidFill>
                <a:latin typeface="Calibri Light"/>
                <a:cs typeface="Calibri Light"/>
              </a:defRPr>
            </a:lvl1pPr>
            <a:lvl2pPr marL="1219186" indent="0">
              <a:buNone/>
              <a:defRPr/>
            </a:lvl2pPr>
            <a:lvl3pPr marL="2438372" indent="0">
              <a:buNone/>
              <a:defRPr/>
            </a:lvl3pPr>
            <a:lvl4pPr marL="3657555" indent="0">
              <a:buNone/>
              <a:defRPr/>
            </a:lvl4pPr>
            <a:lvl5pPr marL="4876738" indent="0">
              <a:buNone/>
              <a:defRPr/>
            </a:lvl5pPr>
          </a:lstStyle>
          <a:p>
            <a:pPr lvl="0"/>
            <a:r>
              <a:rPr lang="en-US" dirty="0"/>
              <a:t>Title 32 pt. Calibri Light</a:t>
            </a:r>
          </a:p>
        </p:txBody>
      </p:sp>
      <p:sp>
        <p:nvSpPr>
          <p:cNvPr id="4" name="Text Placeholder 16"/>
          <p:cNvSpPr>
            <a:spLocks noGrp="1"/>
          </p:cNvSpPr>
          <p:nvPr>
            <p:ph type="body" sz="quarter" idx="11" hasCustomPrompt="1"/>
          </p:nvPr>
        </p:nvSpPr>
        <p:spPr>
          <a:xfrm>
            <a:off x="1320119" y="4964452"/>
            <a:ext cx="10681053" cy="601133"/>
          </a:xfrm>
        </p:spPr>
        <p:txBody>
          <a:bodyPr>
            <a:noAutofit/>
          </a:bodyPr>
          <a:lstStyle>
            <a:lvl1pPr marL="0" indent="0">
              <a:buNone/>
              <a:defRPr lang="en-US" sz="3733" b="1" i="0" kern="1200" baseline="0" dirty="0" smtClean="0">
                <a:solidFill>
                  <a:schemeClr val="bg1"/>
                </a:solidFill>
                <a:latin typeface="Calibri"/>
                <a:ea typeface="+mn-ea"/>
                <a:cs typeface="Calibri Light"/>
              </a:defRPr>
            </a:lvl1pPr>
          </a:lstStyle>
          <a:p>
            <a:pPr lvl="0"/>
            <a:r>
              <a:rPr lang="en-US" dirty="0"/>
              <a:t>Sub-header 14 pt. bold Calibri Body</a:t>
            </a:r>
          </a:p>
        </p:txBody>
      </p:sp>
      <p:sp>
        <p:nvSpPr>
          <p:cNvPr id="5" name="Text Placeholder 16"/>
          <p:cNvSpPr>
            <a:spLocks noGrp="1"/>
          </p:cNvSpPr>
          <p:nvPr>
            <p:ph type="body" sz="quarter" idx="12" hasCustomPrompt="1"/>
          </p:nvPr>
        </p:nvSpPr>
        <p:spPr>
          <a:xfrm>
            <a:off x="1322471" y="5671418"/>
            <a:ext cx="10678701" cy="601133"/>
          </a:xfrm>
        </p:spPr>
        <p:txBody>
          <a:bodyPr>
            <a:noAutofit/>
          </a:bodyPr>
          <a:lstStyle>
            <a:lvl1pPr marL="0" indent="0">
              <a:buNone/>
              <a:defRPr sz="3733" b="1" baseline="0">
                <a:solidFill>
                  <a:schemeClr val="bg1"/>
                </a:solidFill>
              </a:defRPr>
            </a:lvl1pPr>
          </a:lstStyle>
          <a:p>
            <a:pPr lvl="0"/>
            <a:r>
              <a:rPr lang="en-US" dirty="0"/>
              <a:t>MM/DD/YY</a:t>
            </a:r>
          </a:p>
        </p:txBody>
      </p:sp>
      <p:pic>
        <p:nvPicPr>
          <p:cNvPr id="6" name="Picture 5" descr="AH_Global_wht.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469" y="1373812"/>
            <a:ext cx="6332304" cy="1432307"/>
          </a:xfrm>
          <a:prstGeom prst="rect">
            <a:avLst/>
          </a:prstGeom>
        </p:spPr>
      </p:pic>
      <p:sp>
        <p:nvSpPr>
          <p:cNvPr id="8" name="Rectangle 7"/>
          <p:cNvSpPr/>
          <p:nvPr/>
        </p:nvSpPr>
        <p:spPr>
          <a:xfrm>
            <a:off x="4" y="12977337"/>
            <a:ext cx="4659417" cy="584775"/>
          </a:xfrm>
          <a:prstGeom prst="rect">
            <a:avLst/>
          </a:prstGeom>
        </p:spPr>
        <p:txBody>
          <a:bodyPr wrap="none">
            <a:spAutoFit/>
          </a:bodyPr>
          <a:lstStyle/>
          <a:p>
            <a:r>
              <a:rPr lang="de-DE" sz="3200" dirty="0">
                <a:solidFill>
                  <a:prstClr val="white"/>
                </a:solidFill>
              </a:rPr>
              <a:t>© Adventist Health 2017</a:t>
            </a:r>
            <a:endParaRPr lang="en-US" sz="3200" dirty="0">
              <a:solidFill>
                <a:prstClr val="white"/>
              </a:solidFill>
            </a:endParaRPr>
          </a:p>
        </p:txBody>
      </p:sp>
    </p:spTree>
    <p:extLst>
      <p:ext uri="{BB962C8B-B14F-4D97-AF65-F5344CB8AC3E}">
        <p14:creationId xmlns:p14="http://schemas.microsoft.com/office/powerpoint/2010/main" val="293239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037297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Content_Light Blue">
    <p:spTree>
      <p:nvGrpSpPr>
        <p:cNvPr id="1" name=""/>
        <p:cNvGrpSpPr/>
        <p:nvPr/>
      </p:nvGrpSpPr>
      <p:grpSpPr>
        <a:xfrm>
          <a:off x="0" y="0"/>
          <a:ext cx="0" cy="0"/>
          <a:chOff x="0" y="0"/>
          <a:chExt cx="0" cy="0"/>
        </a:xfrm>
      </p:grpSpPr>
      <p:pic>
        <p:nvPicPr>
          <p:cNvPr id="5" name="Picture 4" descr="Leaves_LightBlu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878327" y="9210324"/>
            <a:ext cx="4505677" cy="4505677"/>
          </a:xfrm>
          <a:prstGeom prst="rect">
            <a:avLst/>
          </a:prstGeom>
        </p:spPr>
      </p:pic>
      <p:sp>
        <p:nvSpPr>
          <p:cNvPr id="3" name="Slide Number Placeholder 2"/>
          <p:cNvSpPr>
            <a:spLocks noGrp="1"/>
          </p:cNvSpPr>
          <p:nvPr>
            <p:ph type="sldNum" sz="quarter" idx="10"/>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
        <p:nvSpPr>
          <p:cNvPr id="7" name="Title 1"/>
          <p:cNvSpPr>
            <a:spLocks noGrp="1"/>
          </p:cNvSpPr>
          <p:nvPr>
            <p:ph type="title" hasCustomPrompt="1"/>
          </p:nvPr>
        </p:nvSpPr>
        <p:spPr>
          <a:xfrm>
            <a:off x="1219200" y="549277"/>
            <a:ext cx="21945600" cy="2286000"/>
          </a:xfrm>
        </p:spPr>
        <p:txBody>
          <a:bodyPr>
            <a:normAutofit/>
          </a:bodyPr>
          <a:lstStyle>
            <a:lvl1pPr algn="l">
              <a:defRPr sz="6400">
                <a:solidFill>
                  <a:srgbClr val="118CD8"/>
                </a:solidFill>
              </a:defRPr>
            </a:lvl1pPr>
          </a:lstStyle>
          <a:p>
            <a:pPr lvl="0"/>
            <a:r>
              <a:rPr lang="en-US" dirty="0"/>
              <a:t>Title 24pt. Calibri Light</a:t>
            </a:r>
          </a:p>
        </p:txBody>
      </p:sp>
      <p:sp>
        <p:nvSpPr>
          <p:cNvPr id="4" name="Text Placeholder 3"/>
          <p:cNvSpPr>
            <a:spLocks noGrp="1"/>
          </p:cNvSpPr>
          <p:nvPr>
            <p:ph type="body" sz="quarter" idx="11" hasCustomPrompt="1"/>
          </p:nvPr>
        </p:nvSpPr>
        <p:spPr>
          <a:xfrm>
            <a:off x="1219200" y="2836333"/>
            <a:ext cx="21945600" cy="9876368"/>
          </a:xfrm>
        </p:spPr>
        <p:txBody>
          <a:bodyPr>
            <a:normAutofit/>
          </a:bodyPr>
          <a:lstStyle>
            <a:lvl1pPr>
              <a:defRPr sz="4267"/>
            </a:lvl1pPr>
          </a:lstStyle>
          <a:p>
            <a:pPr lvl="0"/>
            <a:r>
              <a:rPr lang="en-US" dirty="0"/>
              <a:t>Click to add body copy 16pt. Calibri light.</a:t>
            </a:r>
          </a:p>
        </p:txBody>
      </p:sp>
    </p:spTree>
    <p:extLst>
      <p:ext uri="{BB962C8B-B14F-4D97-AF65-F5344CB8AC3E}">
        <p14:creationId xmlns:p14="http://schemas.microsoft.com/office/powerpoint/2010/main" val="36121560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ext Slide Teal">
  <p:cSld name="Text Slide Teal">
    <p:spTree>
      <p:nvGrpSpPr>
        <p:cNvPr id="1" name="Shape 84"/>
        <p:cNvGrpSpPr/>
        <p:nvPr/>
      </p:nvGrpSpPr>
      <p:grpSpPr>
        <a:xfrm>
          <a:off x="0" y="0"/>
          <a:ext cx="0" cy="0"/>
          <a:chOff x="0" y="0"/>
          <a:chExt cx="0" cy="0"/>
        </a:xfrm>
      </p:grpSpPr>
      <p:sp>
        <p:nvSpPr>
          <p:cNvPr id="85" name="Google Shape;85;p11"/>
          <p:cNvSpPr txBox="1">
            <a:spLocks noGrp="1"/>
          </p:cNvSpPr>
          <p:nvPr>
            <p:ph type="subTitle" idx="1"/>
          </p:nvPr>
        </p:nvSpPr>
        <p:spPr>
          <a:xfrm>
            <a:off x="385200" y="3034333"/>
            <a:ext cx="21126400" cy="7950400"/>
          </a:xfrm>
          <a:prstGeom prst="rect">
            <a:avLst/>
          </a:prstGeom>
        </p:spPr>
        <p:txBody>
          <a:bodyPr spcFirstLastPara="1" wrap="square" lIns="91225" tIns="45600" rIns="91225" bIns="45600" anchor="t" anchorCtr="0"/>
          <a:lstStyle>
            <a:lvl1pPr lvl="0" rtl="0">
              <a:spcBef>
                <a:spcPts val="1067"/>
              </a:spcBef>
              <a:spcAft>
                <a:spcPts val="0"/>
              </a:spcAft>
              <a:buNone/>
              <a:defRPr sz="4800">
                <a:latin typeface="Avenir"/>
                <a:ea typeface="Avenir"/>
                <a:cs typeface="Avenir"/>
                <a:sym typeface="Avenir"/>
              </a:defRPr>
            </a:lvl1pPr>
            <a:lvl2pPr lvl="1" rtl="0">
              <a:spcBef>
                <a:spcPts val="1067"/>
              </a:spcBef>
              <a:spcAft>
                <a:spcPts val="0"/>
              </a:spcAft>
              <a:buNone/>
              <a:defRPr/>
            </a:lvl2pPr>
            <a:lvl3pPr lvl="2" rtl="0">
              <a:spcBef>
                <a:spcPts val="1067"/>
              </a:spcBef>
              <a:spcAft>
                <a:spcPts val="0"/>
              </a:spcAft>
              <a:buNone/>
              <a:defRPr/>
            </a:lvl3pPr>
            <a:lvl4pPr lvl="3" rtl="0">
              <a:spcBef>
                <a:spcPts val="1067"/>
              </a:spcBef>
              <a:spcAft>
                <a:spcPts val="0"/>
              </a:spcAft>
              <a:buNone/>
              <a:defRPr/>
            </a:lvl4pPr>
            <a:lvl5pPr lvl="4" rtl="0">
              <a:spcBef>
                <a:spcPts val="1067"/>
              </a:spcBef>
              <a:spcAft>
                <a:spcPts val="0"/>
              </a:spcAft>
              <a:buNone/>
              <a:defRPr/>
            </a:lvl5pPr>
            <a:lvl6pPr lvl="5" rtl="0">
              <a:spcBef>
                <a:spcPts val="1067"/>
              </a:spcBef>
              <a:spcAft>
                <a:spcPts val="0"/>
              </a:spcAft>
              <a:buNone/>
              <a:defRPr/>
            </a:lvl6pPr>
            <a:lvl7pPr lvl="6" rtl="0">
              <a:spcBef>
                <a:spcPts val="1067"/>
              </a:spcBef>
              <a:spcAft>
                <a:spcPts val="0"/>
              </a:spcAft>
              <a:buNone/>
              <a:defRPr/>
            </a:lvl7pPr>
            <a:lvl8pPr lvl="7" rtl="0">
              <a:spcBef>
                <a:spcPts val="1067"/>
              </a:spcBef>
              <a:spcAft>
                <a:spcPts val="0"/>
              </a:spcAft>
              <a:buNone/>
              <a:defRPr/>
            </a:lvl8pPr>
            <a:lvl9pPr lvl="8" rtl="0">
              <a:spcBef>
                <a:spcPts val="1067"/>
              </a:spcBef>
              <a:spcAft>
                <a:spcPts val="0"/>
              </a:spcAft>
              <a:buNone/>
              <a:defRPr/>
            </a:lvl9pPr>
          </a:lstStyle>
          <a:p>
            <a:endParaRPr/>
          </a:p>
        </p:txBody>
      </p:sp>
      <p:sp>
        <p:nvSpPr>
          <p:cNvPr id="86" name="Google Shape;86;p11"/>
          <p:cNvSpPr txBox="1">
            <a:spLocks noGrp="1"/>
          </p:cNvSpPr>
          <p:nvPr>
            <p:ph type="title"/>
          </p:nvPr>
        </p:nvSpPr>
        <p:spPr>
          <a:xfrm>
            <a:off x="385205" y="747944"/>
            <a:ext cx="21560000" cy="2286400"/>
          </a:xfrm>
          <a:prstGeom prst="rect">
            <a:avLst/>
          </a:prstGeom>
          <a:noFill/>
          <a:ln>
            <a:noFill/>
          </a:ln>
        </p:spPr>
        <p:txBody>
          <a:bodyPr spcFirstLastPara="1" wrap="square" lIns="91225" tIns="45600" rIns="91225" bIns="45600" anchor="ctr" anchorCtr="0"/>
          <a:lstStyle>
            <a:lvl1pPr marR="0" lvl="0" algn="l" rtl="0">
              <a:lnSpc>
                <a:spcPct val="90000"/>
              </a:lnSpc>
              <a:spcBef>
                <a:spcPts val="0"/>
              </a:spcBef>
              <a:spcAft>
                <a:spcPts val="0"/>
              </a:spcAft>
              <a:buClr>
                <a:srgbClr val="0065A2"/>
              </a:buClr>
              <a:buSzPts val="2800"/>
              <a:buNone/>
              <a:defRPr sz="7467" i="0" u="none" strike="noStrike" cap="none">
                <a:solidFill>
                  <a:srgbClr val="0065A2"/>
                </a:solidFill>
              </a:defRPr>
            </a:lvl1pPr>
            <a:lvl2pPr lvl="1" rtl="0">
              <a:spcBef>
                <a:spcPts val="0"/>
              </a:spcBef>
              <a:spcAft>
                <a:spcPts val="0"/>
              </a:spcAft>
              <a:buSzPts val="1400"/>
              <a:buNone/>
              <a:defRPr sz="4800"/>
            </a:lvl2pPr>
            <a:lvl3pPr lvl="2" rtl="0">
              <a:spcBef>
                <a:spcPts val="0"/>
              </a:spcBef>
              <a:spcAft>
                <a:spcPts val="0"/>
              </a:spcAft>
              <a:buSzPts val="1400"/>
              <a:buNone/>
              <a:defRPr sz="4800"/>
            </a:lvl3pPr>
            <a:lvl4pPr lvl="3" rtl="0">
              <a:spcBef>
                <a:spcPts val="0"/>
              </a:spcBef>
              <a:spcAft>
                <a:spcPts val="0"/>
              </a:spcAft>
              <a:buSzPts val="1400"/>
              <a:buNone/>
              <a:defRPr sz="4800"/>
            </a:lvl4pPr>
            <a:lvl5pPr lvl="4" rtl="0">
              <a:spcBef>
                <a:spcPts val="0"/>
              </a:spcBef>
              <a:spcAft>
                <a:spcPts val="0"/>
              </a:spcAft>
              <a:buSzPts val="1400"/>
              <a:buNone/>
              <a:defRPr sz="4800"/>
            </a:lvl5pPr>
            <a:lvl6pPr lvl="5" rtl="0">
              <a:spcBef>
                <a:spcPts val="0"/>
              </a:spcBef>
              <a:spcAft>
                <a:spcPts val="0"/>
              </a:spcAft>
              <a:buSzPts val="1400"/>
              <a:buNone/>
              <a:defRPr sz="4800"/>
            </a:lvl6pPr>
            <a:lvl7pPr lvl="6" rtl="0">
              <a:spcBef>
                <a:spcPts val="0"/>
              </a:spcBef>
              <a:spcAft>
                <a:spcPts val="0"/>
              </a:spcAft>
              <a:buSzPts val="1400"/>
              <a:buNone/>
              <a:defRPr sz="4800"/>
            </a:lvl7pPr>
            <a:lvl8pPr lvl="7" rtl="0">
              <a:spcBef>
                <a:spcPts val="0"/>
              </a:spcBef>
              <a:spcAft>
                <a:spcPts val="0"/>
              </a:spcAft>
              <a:buSzPts val="1400"/>
              <a:buNone/>
              <a:defRPr sz="4800"/>
            </a:lvl8pPr>
            <a:lvl9pPr lvl="8" rtl="0">
              <a:spcBef>
                <a:spcPts val="0"/>
              </a:spcBef>
              <a:spcAft>
                <a:spcPts val="0"/>
              </a:spcAft>
              <a:buSzPts val="1400"/>
              <a:buNone/>
              <a:defRPr sz="4800"/>
            </a:lvl9pPr>
          </a:lstStyle>
          <a:p>
            <a:endParaRPr/>
          </a:p>
        </p:txBody>
      </p:sp>
      <p:sp>
        <p:nvSpPr>
          <p:cNvPr id="87" name="Google Shape;87;p11"/>
          <p:cNvSpPr/>
          <p:nvPr/>
        </p:nvSpPr>
        <p:spPr>
          <a:xfrm>
            <a:off x="6311733" y="13008133"/>
            <a:ext cx="11849600" cy="292800"/>
          </a:xfrm>
          <a:prstGeom prst="rect">
            <a:avLst/>
          </a:prstGeom>
          <a:noFill/>
          <a:ln>
            <a:noFill/>
          </a:ln>
        </p:spPr>
        <p:txBody>
          <a:bodyPr spcFirstLastPara="1" wrap="square" lIns="102133" tIns="51067" rIns="102133" bIns="51067" anchor="t" anchorCtr="0">
            <a:noAutofit/>
          </a:bodyPr>
          <a:lstStyle/>
          <a:p>
            <a:pPr algn="ctr">
              <a:spcBef>
                <a:spcPts val="0"/>
              </a:spcBef>
              <a:spcAft>
                <a:spcPts val="0"/>
              </a:spcAft>
              <a:buClr>
                <a:srgbClr val="E7E6E6"/>
              </a:buClr>
              <a:buSzPts val="700"/>
              <a:buFont typeface="Arial"/>
              <a:buNone/>
            </a:pPr>
            <a:r>
              <a:rPr lang="en-US" sz="1867">
                <a:solidFill>
                  <a:srgbClr val="B7B7B7"/>
                </a:solidFill>
                <a:latin typeface="Avenir"/>
                <a:ea typeface="Avenir"/>
                <a:cs typeface="Avenir"/>
                <a:sym typeface="Avenir"/>
              </a:rPr>
              <a:t>Copyright © 2019  Myriad Genetics, Inc., All rights reserved.  myriadwomenshealth.com.</a:t>
            </a:r>
            <a:endParaRPr sz="25600">
              <a:solidFill>
                <a:srgbClr val="B7B7B7"/>
              </a:solidFill>
              <a:latin typeface="Avenir"/>
              <a:ea typeface="Avenir"/>
              <a:cs typeface="Avenir"/>
              <a:sym typeface="Avenir"/>
            </a:endParaRPr>
          </a:p>
        </p:txBody>
      </p:sp>
      <p:pic>
        <p:nvPicPr>
          <p:cNvPr id="88" name="Google Shape;88;p11"/>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921137" y="12354395"/>
            <a:ext cx="4860248" cy="1537056"/>
          </a:xfrm>
          <a:prstGeom prst="rect">
            <a:avLst/>
          </a:prstGeom>
          <a:noFill/>
          <a:ln>
            <a:noFill/>
          </a:ln>
        </p:spPr>
      </p:pic>
      <p:sp>
        <p:nvSpPr>
          <p:cNvPr id="89" name="Google Shape;89;p11"/>
          <p:cNvSpPr txBox="1">
            <a:spLocks noGrp="1"/>
          </p:cNvSpPr>
          <p:nvPr>
            <p:ph type="sldNum" idx="12"/>
          </p:nvPr>
        </p:nvSpPr>
        <p:spPr>
          <a:xfrm>
            <a:off x="23023893" y="12682685"/>
            <a:ext cx="895200" cy="730400"/>
          </a:xfrm>
          <a:prstGeom prst="rect">
            <a:avLst/>
          </a:prstGeom>
          <a:noFill/>
          <a:ln>
            <a:noFill/>
          </a:ln>
        </p:spPr>
        <p:txBody>
          <a:bodyPr spcFirstLastPara="1" wrap="square" lIns="91225" tIns="45600" rIns="91225" bIns="45600" anchor="ctr" anchorCtr="0">
            <a:noAutofit/>
          </a:bodyPr>
          <a:lstStyle>
            <a:lvl1pPr marL="0" marR="0" lvl="0" indent="0" algn="ctr" rtl="0">
              <a:spcBef>
                <a:spcPts val="0"/>
              </a:spcBef>
              <a:buNone/>
              <a:defRPr sz="2133" b="0" i="0" u="none" strike="noStrike" cap="none">
                <a:solidFill>
                  <a:schemeClr val="lt1"/>
                </a:solidFill>
                <a:latin typeface="Arial"/>
                <a:ea typeface="Arial"/>
                <a:cs typeface="Arial"/>
                <a:sym typeface="Arial"/>
              </a:defRPr>
            </a:lvl1pPr>
            <a:lvl2pPr marL="0" marR="0" lvl="1" indent="0" algn="ctr" rtl="0">
              <a:spcBef>
                <a:spcPts val="0"/>
              </a:spcBef>
              <a:buNone/>
              <a:defRPr sz="2133" b="0" i="0" u="none" strike="noStrike" cap="none">
                <a:solidFill>
                  <a:schemeClr val="lt1"/>
                </a:solidFill>
                <a:latin typeface="Arial"/>
                <a:ea typeface="Arial"/>
                <a:cs typeface="Arial"/>
                <a:sym typeface="Arial"/>
              </a:defRPr>
            </a:lvl2pPr>
            <a:lvl3pPr marL="0" marR="0" lvl="2" indent="0" algn="ctr" rtl="0">
              <a:spcBef>
                <a:spcPts val="0"/>
              </a:spcBef>
              <a:buNone/>
              <a:defRPr sz="2133" b="0" i="0" u="none" strike="noStrike" cap="none">
                <a:solidFill>
                  <a:schemeClr val="lt1"/>
                </a:solidFill>
                <a:latin typeface="Arial"/>
                <a:ea typeface="Arial"/>
                <a:cs typeface="Arial"/>
                <a:sym typeface="Arial"/>
              </a:defRPr>
            </a:lvl3pPr>
            <a:lvl4pPr marL="0" marR="0" lvl="3" indent="0" algn="ctr" rtl="0">
              <a:spcBef>
                <a:spcPts val="0"/>
              </a:spcBef>
              <a:buNone/>
              <a:defRPr sz="2133" b="0" i="0" u="none" strike="noStrike" cap="none">
                <a:solidFill>
                  <a:schemeClr val="lt1"/>
                </a:solidFill>
                <a:latin typeface="Arial"/>
                <a:ea typeface="Arial"/>
                <a:cs typeface="Arial"/>
                <a:sym typeface="Arial"/>
              </a:defRPr>
            </a:lvl4pPr>
            <a:lvl5pPr marL="0" marR="0" lvl="4" indent="0" algn="ctr" rtl="0">
              <a:spcBef>
                <a:spcPts val="0"/>
              </a:spcBef>
              <a:buNone/>
              <a:defRPr sz="2133" b="0" i="0" u="none" strike="noStrike" cap="none">
                <a:solidFill>
                  <a:schemeClr val="lt1"/>
                </a:solidFill>
                <a:latin typeface="Arial"/>
                <a:ea typeface="Arial"/>
                <a:cs typeface="Arial"/>
                <a:sym typeface="Arial"/>
              </a:defRPr>
            </a:lvl5pPr>
            <a:lvl6pPr marL="0" marR="0" lvl="5" indent="0" algn="ctr" rtl="0">
              <a:spcBef>
                <a:spcPts val="0"/>
              </a:spcBef>
              <a:buNone/>
              <a:defRPr sz="2133" b="0" i="0" u="none" strike="noStrike" cap="none">
                <a:solidFill>
                  <a:schemeClr val="lt1"/>
                </a:solidFill>
                <a:latin typeface="Arial"/>
                <a:ea typeface="Arial"/>
                <a:cs typeface="Arial"/>
                <a:sym typeface="Arial"/>
              </a:defRPr>
            </a:lvl6pPr>
            <a:lvl7pPr marL="0" marR="0" lvl="6" indent="0" algn="ctr" rtl="0">
              <a:spcBef>
                <a:spcPts val="0"/>
              </a:spcBef>
              <a:buNone/>
              <a:defRPr sz="2133" b="0" i="0" u="none" strike="noStrike" cap="none">
                <a:solidFill>
                  <a:schemeClr val="lt1"/>
                </a:solidFill>
                <a:latin typeface="Arial"/>
                <a:ea typeface="Arial"/>
                <a:cs typeface="Arial"/>
                <a:sym typeface="Arial"/>
              </a:defRPr>
            </a:lvl7pPr>
            <a:lvl8pPr marL="0" marR="0" lvl="7" indent="0" algn="ctr" rtl="0">
              <a:spcBef>
                <a:spcPts val="0"/>
              </a:spcBef>
              <a:buNone/>
              <a:defRPr sz="2133" b="0" i="0" u="none" strike="noStrike" cap="none">
                <a:solidFill>
                  <a:schemeClr val="lt1"/>
                </a:solidFill>
                <a:latin typeface="Arial"/>
                <a:ea typeface="Arial"/>
                <a:cs typeface="Arial"/>
                <a:sym typeface="Arial"/>
              </a:defRPr>
            </a:lvl8pPr>
            <a:lvl9pPr marL="0" marR="0" lvl="8" indent="0" algn="ctr" rtl="0">
              <a:spcBef>
                <a:spcPts val="0"/>
              </a:spcBef>
              <a:buNone/>
              <a:defRPr sz="2133" b="0" i="0" u="none" strike="noStrike" cap="none">
                <a:solidFill>
                  <a:schemeClr val="lt1"/>
                </a:solidFill>
                <a:latin typeface="Arial"/>
                <a:ea typeface="Arial"/>
                <a:cs typeface="Arial"/>
                <a:sym typeface="Arial"/>
              </a:defRPr>
            </a:lvl9pPr>
          </a:lstStyle>
          <a:p>
            <a:pPr>
              <a:spcAft>
                <a:spcPts val="0"/>
              </a:spcAft>
            </a:pPr>
            <a:fld id="{00000000-1234-1234-1234-123412341234}" type="slidenum">
              <a:rPr lang="en-US" smtClean="0">
                <a:solidFill>
                  <a:prstClr val="white"/>
                </a:solidFill>
              </a:rPr>
              <a:pPr>
                <a:spcAft>
                  <a:spcPts val="0"/>
                </a:spcAft>
              </a:pPr>
              <a:t>‹#›</a:t>
            </a:fld>
            <a:endParaRPr lang="en-US">
              <a:solidFill>
                <a:prstClr val="white"/>
              </a:solidFill>
            </a:endParaRPr>
          </a:p>
        </p:txBody>
      </p:sp>
      <p:sp>
        <p:nvSpPr>
          <p:cNvPr id="90" name="Google Shape;90;p11"/>
          <p:cNvSpPr/>
          <p:nvPr/>
        </p:nvSpPr>
        <p:spPr>
          <a:xfrm>
            <a:off x="23273021" y="12863205"/>
            <a:ext cx="624800" cy="511200"/>
          </a:xfrm>
          <a:prstGeom prst="rect">
            <a:avLst/>
          </a:prstGeom>
          <a:noFill/>
          <a:ln>
            <a:noFill/>
          </a:ln>
        </p:spPr>
        <p:txBody>
          <a:bodyPr spcFirstLastPara="1" wrap="square" lIns="243267" tIns="121600" rIns="243267" bIns="121600" anchor="ctr" anchorCtr="0">
            <a:noAutofit/>
          </a:bodyPr>
          <a:lstStyle/>
          <a:p>
            <a:pPr algn="ctr">
              <a:spcBef>
                <a:spcPts val="0"/>
              </a:spcBef>
              <a:spcAft>
                <a:spcPts val="0"/>
              </a:spcAft>
            </a:pPr>
            <a:endParaRPr sz="2400">
              <a:solidFill>
                <a:prstClr val="white"/>
              </a:solidFill>
              <a:latin typeface="Arial"/>
              <a:ea typeface="Arial"/>
              <a:cs typeface="Arial"/>
              <a:sym typeface="Arial"/>
            </a:endParaRPr>
          </a:p>
        </p:txBody>
      </p:sp>
      <p:cxnSp>
        <p:nvCxnSpPr>
          <p:cNvPr id="91" name="Google Shape;91;p11"/>
          <p:cNvCxnSpPr/>
          <p:nvPr/>
        </p:nvCxnSpPr>
        <p:spPr>
          <a:xfrm>
            <a:off x="23918877" y="12819685"/>
            <a:ext cx="0" cy="408800"/>
          </a:xfrm>
          <a:prstGeom prst="straightConnector1">
            <a:avLst/>
          </a:prstGeom>
          <a:noFill/>
          <a:ln w="9525" cap="flat" cmpd="sng">
            <a:solidFill>
              <a:srgbClr val="B7B7B7"/>
            </a:solidFill>
            <a:prstDash val="solid"/>
            <a:round/>
            <a:headEnd type="none" w="sm" len="sm"/>
            <a:tailEnd type="none" w="sm" len="sm"/>
          </a:ln>
          <a:effectLst>
            <a:outerShdw blurRad="40000" dist="20000" dir="5400000" rotWithShape="0">
              <a:srgbClr val="000000">
                <a:alpha val="37650"/>
              </a:srgbClr>
            </a:outerShdw>
          </a:effectLst>
        </p:spPr>
      </p:cxnSp>
    </p:spTree>
    <p:extLst>
      <p:ext uri="{BB962C8B-B14F-4D97-AF65-F5344CB8AC3E}">
        <p14:creationId xmlns:p14="http://schemas.microsoft.com/office/powerpoint/2010/main" val="1450806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7"/>
            <a:ext cx="18288000" cy="331152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1802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81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6"/>
            <a:ext cx="21031200" cy="5705476"/>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6"/>
            <a:ext cx="21031200" cy="300037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17780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239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4" y="3362327"/>
            <a:ext cx="10315576" cy="16478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4" y="5010150"/>
            <a:ext cx="103155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7"/>
            <a:ext cx="10366376" cy="16478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5261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455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2014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6"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6" y="4114800"/>
            <a:ext cx="7864476" cy="7623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92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676400" y="3651250"/>
            <a:ext cx="210312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01911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6"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6" y="4114800"/>
            <a:ext cx="7864476" cy="76231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27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480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697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7BC598-4D3B-7C40-B233-1A76ED6260A0}"/>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xmlns="" id="{361AE029-6528-CA47-B918-13A0AEC2083A}"/>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xmlns="" id="{153ADE66-F60A-D546-BBCC-0A096CB7BC54}"/>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D2D81-BCDC-5B4E-BBAD-467D3101632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0F6503-855F-974B-A2FC-79462267BA3A}"/>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88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D10C8-3787-2143-81CF-AB8CC3A6E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56FF0D-D983-D540-BB35-6FD494354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6EAE59-466B-8F43-A059-D5427D7F8265}"/>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58136AE-8F03-6747-9B81-4FD52973DF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6633AA-4509-BE47-A378-DEB1DD08C47F}"/>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0039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7BE9BF-68F8-4344-A8ED-81976EF20D1C}"/>
              </a:ext>
            </a:extLst>
          </p:cNvPr>
          <p:cNvSpPr>
            <a:spLocks noGrp="1"/>
          </p:cNvSpPr>
          <p:nvPr>
            <p:ph type="title"/>
          </p:nvPr>
        </p:nvSpPr>
        <p:spPr>
          <a:xfrm>
            <a:off x="1663700" y="3419479"/>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xmlns="" id="{AC8A598D-C8A0-A944-A867-845F67928239}"/>
              </a:ext>
            </a:extLst>
          </p:cNvPr>
          <p:cNvSpPr>
            <a:spLocks noGrp="1"/>
          </p:cNvSpPr>
          <p:nvPr>
            <p:ph type="body" idx="1"/>
          </p:nvPr>
        </p:nvSpPr>
        <p:spPr>
          <a:xfrm>
            <a:off x="1663700" y="9178929"/>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EBE0DA9-6729-324D-82E4-09DAF1F310AC}"/>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F2D606B-5709-AA4D-8069-ADF3AC2D0C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71D1E-BE0B-3547-85D5-4FCCD82D0622}"/>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987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714A2-1E6C-FC49-B357-C597CE1353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336D69-33BF-2F4B-AB84-49E11BE85EEA}"/>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C3A5244-6063-DA4D-8CAB-08D359E22CB1}"/>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683B306-E9D8-7A4B-9D40-14867ADF88C2}"/>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52F0B9-3192-D643-9AC3-A0D6E39D4AF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98BC14C-A71A-8641-A155-C1E5A7F05ADE}"/>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4839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4D9C8-6F11-1C4A-A0B9-1CC18423F2D5}"/>
              </a:ext>
            </a:extLst>
          </p:cNvPr>
          <p:cNvSpPr>
            <a:spLocks noGrp="1"/>
          </p:cNvSpPr>
          <p:nvPr>
            <p:ph type="title"/>
          </p:nvPr>
        </p:nvSpPr>
        <p:spPr>
          <a:xfrm>
            <a:off x="1679576" y="730253"/>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0AE3A7-D0A6-8549-A71C-334C69CA7019}"/>
              </a:ext>
            </a:extLst>
          </p:cNvPr>
          <p:cNvSpPr>
            <a:spLocks noGrp="1"/>
          </p:cNvSpPr>
          <p:nvPr>
            <p:ph type="body" idx="1"/>
          </p:nvPr>
        </p:nvSpPr>
        <p:spPr>
          <a:xfrm>
            <a:off x="1679579"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4FB04C1-313D-5E49-9903-672A98ACDC3C}"/>
              </a:ext>
            </a:extLst>
          </p:cNvPr>
          <p:cNvSpPr>
            <a:spLocks noGrp="1"/>
          </p:cNvSpPr>
          <p:nvPr>
            <p:ph sz="half" idx="2"/>
          </p:nvPr>
        </p:nvSpPr>
        <p:spPr>
          <a:xfrm>
            <a:off x="1679579"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9606CE8-C979-5348-B4F1-8731AF7E696A}"/>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C66A82-7E6A-1E40-A913-876B322BE7AD}"/>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8938D1-2FB3-334E-9A29-C469BD92FD79}"/>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BF9A0A8-F516-DD4D-8A6E-26EF46CA13D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37D2ED3-3FD5-9F4D-9E27-54B1D92B62F7}"/>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4541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5B3AF0-FCB1-0C4D-B71D-D425B2A06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5B543C-F97A-4745-8CED-C004DDE723C6}"/>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5876E12-4D4C-A64F-B348-3F2F4348C8C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7356AAB-BC38-0F45-B13A-2280FB1F6F83}"/>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67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AD91C1-C0A0-A640-90BF-5B198C4F97A0}"/>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46ED92F-3227-FA42-B8B0-9A1221470C5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16192C2-B7EA-9F4A-A74A-7FE640297D19}"/>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588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241357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77C3DC-882B-D740-9305-7AC364A175B3}"/>
              </a:ext>
            </a:extLst>
          </p:cNvPr>
          <p:cNvSpPr>
            <a:spLocks noGrp="1"/>
          </p:cNvSpPr>
          <p:nvPr>
            <p:ph type="title"/>
          </p:nvPr>
        </p:nvSpPr>
        <p:spPr>
          <a:xfrm>
            <a:off x="1679579"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xmlns="" id="{24350D01-9B32-4D46-AA82-45BC1F8E8FFB}"/>
              </a:ext>
            </a:extLst>
          </p:cNvPr>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04681E-67CD-AD4F-A268-673D87E325E5}"/>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E6F055-1DF7-3948-A5CC-60E91D3BD01C}"/>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636E646-C392-2F43-9F7B-8F9BFEA736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FCE8618-63CD-F841-97F6-A239A14C4127}"/>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3565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07ED9-C06A-494C-93DB-61F4EDE6AB44}"/>
              </a:ext>
            </a:extLst>
          </p:cNvPr>
          <p:cNvSpPr>
            <a:spLocks noGrp="1"/>
          </p:cNvSpPr>
          <p:nvPr>
            <p:ph type="title"/>
          </p:nvPr>
        </p:nvSpPr>
        <p:spPr>
          <a:xfrm>
            <a:off x="1679579"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xmlns="" id="{6DE59018-91B3-2D4C-AD6F-68B1429B9875}"/>
              </a:ext>
            </a:extLst>
          </p:cNvPr>
          <p:cNvSpPr>
            <a:spLocks noGrp="1"/>
          </p:cNvSpPr>
          <p:nvPr>
            <p:ph type="pic" idx="1"/>
          </p:nvPr>
        </p:nvSpPr>
        <p:spPr>
          <a:xfrm>
            <a:off x="10366376" y="1974853"/>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xmlns="" id="{70A2409A-C6D5-CA42-9C4C-30194D8714ED}"/>
              </a:ext>
            </a:extLst>
          </p:cNvPr>
          <p:cNvSpPr>
            <a:spLocks noGrp="1"/>
          </p:cNvSpPr>
          <p:nvPr>
            <p:ph type="body" sz="half" idx="2"/>
          </p:nvPr>
        </p:nvSpPr>
        <p:spPr>
          <a:xfrm>
            <a:off x="1679579"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xmlns="" id="{510ABB0E-9603-724A-B1D6-D227C3B8FFAA}"/>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BF3586E-B9C9-1C43-8838-608EF4F7165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43077F4-F053-6944-BEC8-D0DBCDBB388C}"/>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6978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7C5508-CC7C-F64F-9432-5680ED91F0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CCA56A6-8996-5143-B3D0-DDFE53BAEF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6B0B30-B1F7-D648-989F-62F30E24E8B5}"/>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3441F9-E365-234E-80D1-1A64245D2B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3540A3-2D70-4D4E-9691-67299AFA9977}"/>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075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FA6E822-C6C7-B741-89B9-620A69365D0F}"/>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603E67D-3EF7-3E42-B530-0D74F7D77DAC}"/>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67001C-8464-0244-B897-D78903FE494F}"/>
              </a:ext>
            </a:extLst>
          </p:cNvPr>
          <p:cNvSpPr>
            <a:spLocks noGrp="1"/>
          </p:cNvSpPr>
          <p:nvPr>
            <p:ph type="dt" sz="half" idx="10"/>
          </p:nvPr>
        </p:nvSpPr>
        <p:spPr/>
        <p:txBody>
          <a:bodyPr/>
          <a:lstStyle/>
          <a:p>
            <a:fld id="{113F84B0-E4CF-1F4F-9620-847E52B74154}"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2DFFDC-295A-A741-82B4-7DA351165FC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C38498-5F44-3747-B225-4BD632593AA9}"/>
              </a:ext>
            </a:extLst>
          </p:cNvPr>
          <p:cNvSpPr>
            <a:spLocks noGrp="1"/>
          </p:cNvSpPr>
          <p:nvPr>
            <p:ph type="sldNum" sz="quarter" idx="12"/>
          </p:nvPr>
        </p:nvSpPr>
        <p:spPr/>
        <p:txBody>
          <a:bodyPr/>
          <a:lstStyle/>
          <a:p>
            <a:fld id="{DB773BB8-2A3C-E644-9D93-0ECEADA68E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730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853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7873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954832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2728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7235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2982703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1205277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929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5214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gray">
          <a:xfrm>
            <a:off x="1545168" y="1631950"/>
            <a:ext cx="21369867" cy="9591676"/>
          </a:xfrm>
          <a:prstGeom prst="rect">
            <a:avLst/>
          </a:prstGeom>
          <a:solidFill>
            <a:schemeClr val="bg1"/>
          </a:solidFill>
          <a:ln w="12700" algn="ctr">
            <a:solidFill>
              <a:schemeClr val="accent1"/>
            </a:solidFill>
            <a:miter lim="800000"/>
            <a:headEnd/>
            <a:tailEnd/>
          </a:ln>
          <a:effectLst/>
        </p:spPr>
        <p:txBody>
          <a:bodyPr lIns="180000" tIns="180000" rIns="180000" bIns="180000" anchor="ctr"/>
          <a:lstStyle/>
          <a:p>
            <a:pPr marL="238126" indent="-238126" eaLnBrk="0" hangingPunct="0">
              <a:spcBef>
                <a:spcPct val="50000"/>
              </a:spcBef>
              <a:defRPr/>
            </a:pPr>
            <a:endParaRPr lang="en-GB" sz="2200" b="1">
              <a:solidFill>
                <a:srgbClr val="000000"/>
              </a:solidFill>
              <a:latin typeface="Arial" charset="0"/>
              <a:cs typeface="Arial" charset="0"/>
            </a:endParaRPr>
          </a:p>
        </p:txBody>
      </p:sp>
      <p:sp>
        <p:nvSpPr>
          <p:cNvPr id="6" name="Rectangle 2"/>
          <p:cNvSpPr txBox="1">
            <a:spLocks noChangeArrowheads="1"/>
          </p:cNvSpPr>
          <p:nvPr userDrawn="1"/>
        </p:nvSpPr>
        <p:spPr bwMode="gray">
          <a:xfrm>
            <a:off x="2252133" y="9236969"/>
            <a:ext cx="19490267" cy="564257"/>
          </a:xfrm>
          <a:prstGeom prst="rect">
            <a:avLst/>
          </a:prstGeom>
          <a:noFill/>
          <a:ln w="9525">
            <a:noFill/>
            <a:miter lim="800000"/>
            <a:headEnd/>
            <a:tailEnd/>
          </a:ln>
        </p:spPr>
        <p:txBody>
          <a:bodyPr lIns="0" tIns="0" rIns="0" bIns="0" anchor="b">
            <a:spAutoFit/>
          </a:bodyPr>
          <a:lstStyle/>
          <a:p>
            <a:pPr>
              <a:lnSpc>
                <a:spcPts val="4400"/>
              </a:lnSpc>
              <a:spcBef>
                <a:spcPct val="100000"/>
              </a:spcBef>
              <a:buClr>
                <a:srgbClr val="4066B2"/>
              </a:buClr>
              <a:buSzPct val="85000"/>
              <a:defRPr/>
            </a:pPr>
            <a:r>
              <a:rPr lang="en-US" sz="2800" b="1" i="1">
                <a:solidFill>
                  <a:srgbClr val="FF0000"/>
                </a:solidFill>
                <a:latin typeface="Arial" charset="0"/>
                <a:cs typeface="Arial" charset="0"/>
              </a:rPr>
              <a:t>Privileged &amp; Confidential Working Draft (In Process and For Discussion Only)</a:t>
            </a:r>
            <a:endParaRPr lang="en-US" sz="2800" i="1">
              <a:solidFill>
                <a:srgbClr val="FF0000"/>
              </a:solidFill>
              <a:latin typeface="Arial" charset="0"/>
              <a:cs typeface="Arial" charset="0"/>
            </a:endParaRPr>
          </a:p>
        </p:txBody>
      </p:sp>
      <p:sp>
        <p:nvSpPr>
          <p:cNvPr id="3020804" name="Rectangle 4"/>
          <p:cNvSpPr>
            <a:spLocks noGrp="1" noChangeArrowheads="1"/>
          </p:cNvSpPr>
          <p:nvPr>
            <p:ph type="ctrTitle" sz="quarter"/>
          </p:nvPr>
        </p:nvSpPr>
        <p:spPr>
          <a:xfrm>
            <a:off x="2379787" y="5608615"/>
            <a:ext cx="17576800" cy="652486"/>
          </a:xfrm>
        </p:spPr>
        <p:txBody>
          <a:bodyPr/>
          <a:lstStyle>
            <a:lvl1pPr>
              <a:spcBef>
                <a:spcPct val="100000"/>
              </a:spcBef>
              <a:buClr>
                <a:schemeClr val="tx2"/>
              </a:buClr>
              <a:buSzPct val="85000"/>
              <a:buFont typeface="Wingdings" pitchFamily="2" charset="2"/>
              <a:buNone/>
              <a:defRPr sz="4000"/>
            </a:lvl1pPr>
          </a:lstStyle>
          <a:p>
            <a:r>
              <a:rPr lang="en-US"/>
              <a:t>Click to edit Master title style</a:t>
            </a:r>
          </a:p>
        </p:txBody>
      </p:sp>
      <p:sp>
        <p:nvSpPr>
          <p:cNvPr id="3020805" name="Rectangle 5"/>
          <p:cNvSpPr>
            <a:spLocks noGrp="1" noChangeArrowheads="1"/>
          </p:cNvSpPr>
          <p:nvPr>
            <p:ph type="subTitle" sz="quarter" idx="1"/>
          </p:nvPr>
        </p:nvSpPr>
        <p:spPr>
          <a:xfrm>
            <a:off x="2379787" y="6804026"/>
            <a:ext cx="17553355" cy="1536700"/>
          </a:xfrm>
        </p:spPr>
        <p:txBody>
          <a:bodyPr/>
          <a:lstStyle>
            <a:lvl1pPr marL="0" indent="0">
              <a:spcBef>
                <a:spcPct val="15000"/>
              </a:spcBef>
              <a:buClrTx/>
              <a:buFont typeface="Wingdings 2" pitchFamily="18" charset="2"/>
              <a:buNone/>
              <a:defRPr sz="3200" b="1"/>
            </a:lvl1pPr>
          </a:lstStyle>
          <a:p>
            <a:r>
              <a:rPr lang="en-US"/>
              <a:t>Click to edit Master subtitle style</a:t>
            </a:r>
          </a:p>
        </p:txBody>
      </p:sp>
    </p:spTree>
    <p:extLst>
      <p:ext uri="{BB962C8B-B14F-4D97-AF65-F5344CB8AC3E}">
        <p14:creationId xmlns:p14="http://schemas.microsoft.com/office/powerpoint/2010/main" val="1815351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s">
    <p:spTree>
      <p:nvGrpSpPr>
        <p:cNvPr id="1" name=""/>
        <p:cNvGrpSpPr/>
        <p:nvPr/>
      </p:nvGrpSpPr>
      <p:grpSpPr>
        <a:xfrm>
          <a:off x="0" y="0"/>
          <a:ext cx="0" cy="0"/>
          <a:chOff x="0" y="0"/>
          <a:chExt cx="0" cy="0"/>
        </a:xfrm>
      </p:grpSpPr>
      <p:sp>
        <p:nvSpPr>
          <p:cNvPr id="6" name="Line 18"/>
          <p:cNvSpPr>
            <a:spLocks noChangeShapeType="1"/>
          </p:cNvSpPr>
          <p:nvPr/>
        </p:nvSpPr>
        <p:spPr bwMode="gray">
          <a:xfrm>
            <a:off x="1045635" y="1612900"/>
            <a:ext cx="2228003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2000">
              <a:solidFill>
                <a:srgbClr val="000000"/>
              </a:solidFill>
              <a:latin typeface="Arial" charset="0"/>
              <a:cs typeface="+mn-cs"/>
            </a:endParaRPr>
          </a:p>
        </p:txBody>
      </p:sp>
      <p:sp>
        <p:nvSpPr>
          <p:cNvPr id="9" name="Text Box 5"/>
          <p:cNvSpPr txBox="1">
            <a:spLocks noChangeArrowheads="1"/>
          </p:cNvSpPr>
          <p:nvPr/>
        </p:nvSpPr>
        <p:spPr bwMode="gray">
          <a:xfrm>
            <a:off x="11819468" y="13340578"/>
            <a:ext cx="564257" cy="27699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buClr>
                <a:srgbClr val="000000"/>
              </a:buClr>
              <a:buSzPct val="65000"/>
              <a:buFont typeface="Wingdings" pitchFamily="2" charset="2"/>
              <a:buNone/>
              <a:defRPr/>
            </a:pPr>
            <a:r>
              <a:rPr lang="en-US" sz="1800" dirty="0">
                <a:solidFill>
                  <a:srgbClr val="000000"/>
                </a:solidFill>
                <a:latin typeface="Arial" charset="0"/>
                <a:cs typeface="Arial" charset="0"/>
              </a:rPr>
              <a:t>- </a:t>
            </a:r>
            <a:fld id="{D5D57608-3764-471B-BA91-8C0E0D3C70F7}" type="slidenum">
              <a:rPr lang="en-US" sz="1800">
                <a:solidFill>
                  <a:srgbClr val="000000"/>
                </a:solidFill>
                <a:latin typeface="Arial" charset="0"/>
                <a:cs typeface="Arial" charset="0"/>
              </a:rPr>
              <a:pPr>
                <a:buClr>
                  <a:srgbClr val="000000"/>
                </a:buClr>
                <a:buSzPct val="65000"/>
                <a:buFont typeface="Wingdings" pitchFamily="2" charset="2"/>
                <a:buNone/>
                <a:defRPr/>
              </a:pPr>
              <a:t>‹#›</a:t>
            </a:fld>
            <a:r>
              <a:rPr lang="en-US" sz="1800" dirty="0">
                <a:solidFill>
                  <a:srgbClr val="000000"/>
                </a:solidFill>
                <a:latin typeface="Arial" charset="0"/>
                <a:cs typeface="Arial" charset="0"/>
              </a:rPr>
              <a:t> -</a:t>
            </a:r>
          </a:p>
        </p:txBody>
      </p:sp>
      <p:sp>
        <p:nvSpPr>
          <p:cNvPr id="10" name="Line 35"/>
          <p:cNvSpPr>
            <a:spLocks noChangeShapeType="1"/>
          </p:cNvSpPr>
          <p:nvPr userDrawn="1"/>
        </p:nvSpPr>
        <p:spPr bwMode="gray">
          <a:xfrm>
            <a:off x="1045635" y="1612900"/>
            <a:ext cx="2228003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2000">
              <a:solidFill>
                <a:srgbClr val="000000"/>
              </a:solidFill>
              <a:latin typeface="Arial" charset="0"/>
              <a:cs typeface="+mn-cs"/>
            </a:endParaRPr>
          </a:p>
        </p:txBody>
      </p:sp>
      <p:sp>
        <p:nvSpPr>
          <p:cNvPr id="4" name="Title 1"/>
          <p:cNvSpPr>
            <a:spLocks noGrp="1"/>
          </p:cNvSpPr>
          <p:nvPr>
            <p:ph type="title"/>
          </p:nvPr>
        </p:nvSpPr>
        <p:spPr>
          <a:xfrm>
            <a:off x="1048512" y="1028701"/>
            <a:ext cx="22250400" cy="517526"/>
          </a:xfrm>
        </p:spPr>
        <p:txBody>
          <a:bodyPr/>
          <a:lstStyle/>
          <a:p>
            <a:r>
              <a:rPr lang="en-US"/>
              <a:t>Click to edit Master title style</a:t>
            </a:r>
            <a:endParaRPr lang="en-US" dirty="0"/>
          </a:p>
        </p:txBody>
      </p:sp>
      <p:sp>
        <p:nvSpPr>
          <p:cNvPr id="5" name="Text Placeholder 13"/>
          <p:cNvSpPr>
            <a:spLocks noGrp="1"/>
          </p:cNvSpPr>
          <p:nvPr>
            <p:ph type="body" sz="quarter" idx="10"/>
          </p:nvPr>
        </p:nvSpPr>
        <p:spPr>
          <a:xfrm>
            <a:off x="1048512" y="2636321"/>
            <a:ext cx="22250400" cy="9945822"/>
          </a:xfrm>
        </p:spPr>
        <p:txBody>
          <a:bodyPr/>
          <a:lstStyle>
            <a:lvl1pPr>
              <a:buFont typeface="Arial" pitchFamily="34" charset="0"/>
              <a:buNone/>
              <a:defRPr/>
            </a:lvl1pPr>
            <a:lvl2pPr>
              <a:defRPr/>
            </a:lvl2pPr>
            <a:lvl3pPr>
              <a:buNone/>
              <a:defRPr/>
            </a:lvl3pPr>
            <a:lvl4pPr>
              <a:defRPr/>
            </a:lvl4pPr>
          </a:lstStyle>
          <a:p>
            <a:pPr lvl="0"/>
            <a:r>
              <a:rPr lang="en-US" dirty="0"/>
              <a:t>Click to edit Master text styles</a:t>
            </a:r>
          </a:p>
          <a:p>
            <a:pPr lvl="1"/>
            <a:r>
              <a:rPr lang="en-US" dirty="0"/>
              <a:t>Second level</a:t>
            </a:r>
          </a:p>
        </p:txBody>
      </p:sp>
      <p:sp>
        <p:nvSpPr>
          <p:cNvPr id="12" name="Text Box 20"/>
          <p:cNvSpPr txBox="1">
            <a:spLocks noChangeArrowheads="1"/>
          </p:cNvSpPr>
          <p:nvPr userDrawn="1"/>
        </p:nvSpPr>
        <p:spPr bwMode="gray">
          <a:xfrm rot="16200000">
            <a:off x="20457087" y="7233934"/>
            <a:ext cx="6998711" cy="26096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hangingPunct="0">
              <a:lnSpc>
                <a:spcPct val="106000"/>
              </a:lnSpc>
              <a:buClr>
                <a:srgbClr val="000000"/>
              </a:buClr>
              <a:buSzPct val="65000"/>
              <a:buFont typeface="Wingdings" pitchFamily="2" charset="2"/>
              <a:buNone/>
              <a:defRPr/>
            </a:pPr>
            <a:r>
              <a:rPr lang="en-US" sz="1600" i="1" dirty="0">
                <a:solidFill>
                  <a:srgbClr val="000000"/>
                </a:solidFill>
                <a:latin typeface="Arial" charset="0"/>
                <a:cs typeface="+mn-cs"/>
              </a:rPr>
              <a:t>Privileged &amp; Confidential Working Draft (In Process and For Discussion Only)</a:t>
            </a:r>
          </a:p>
        </p:txBody>
      </p:sp>
    </p:spTree>
    <p:extLst>
      <p:ext uri="{BB962C8B-B14F-4D97-AF65-F5344CB8AC3E}">
        <p14:creationId xmlns:p14="http://schemas.microsoft.com/office/powerpoint/2010/main" val="1302464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Basic Text slide">
    <p:spTree>
      <p:nvGrpSpPr>
        <p:cNvPr id="1" name=""/>
        <p:cNvGrpSpPr/>
        <p:nvPr/>
      </p:nvGrpSpPr>
      <p:grpSpPr>
        <a:xfrm>
          <a:off x="0" y="0"/>
          <a:ext cx="0" cy="0"/>
          <a:chOff x="0" y="0"/>
          <a:chExt cx="0" cy="0"/>
        </a:xfrm>
      </p:grpSpPr>
      <p:sp>
        <p:nvSpPr>
          <p:cNvPr id="5" name="Line 18"/>
          <p:cNvSpPr>
            <a:spLocks noChangeShapeType="1"/>
          </p:cNvSpPr>
          <p:nvPr/>
        </p:nvSpPr>
        <p:spPr bwMode="gray">
          <a:xfrm>
            <a:off x="1045635" y="1612900"/>
            <a:ext cx="2228003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2000">
              <a:solidFill>
                <a:srgbClr val="000000"/>
              </a:solidFill>
              <a:latin typeface="Arial" charset="0"/>
              <a:cs typeface="+mn-cs"/>
            </a:endParaRPr>
          </a:p>
        </p:txBody>
      </p:sp>
      <p:sp>
        <p:nvSpPr>
          <p:cNvPr id="6" name="Text Box 19"/>
          <p:cNvSpPr txBox="1">
            <a:spLocks noChangeArrowheads="1"/>
          </p:cNvSpPr>
          <p:nvPr/>
        </p:nvSpPr>
        <p:spPr bwMode="auto">
          <a:xfrm>
            <a:off x="21285200" y="819150"/>
            <a:ext cx="2082800" cy="516423"/>
          </a:xfrm>
          <a:prstGeom prst="rect">
            <a:avLst/>
          </a:prstGeom>
          <a:noFill/>
          <a:ln w="12700" algn="ctr">
            <a:noFill/>
            <a:miter lim="800000"/>
            <a:headEnd/>
            <a:tailEnd/>
          </a:ln>
          <a:effectLst/>
        </p:spPr>
        <p:txBody>
          <a:bodyPr>
            <a:spAutoFit/>
          </a:bodyPr>
          <a:lstStyle/>
          <a:p>
            <a:pPr algn="ctr" eaLnBrk="0" hangingPunct="0">
              <a:lnSpc>
                <a:spcPct val="106000"/>
              </a:lnSpc>
              <a:spcBef>
                <a:spcPct val="50000"/>
              </a:spcBef>
              <a:buSzPct val="100000"/>
              <a:buFont typeface="Wingdings 2" pitchFamily="18" charset="2"/>
              <a:buNone/>
              <a:defRPr/>
            </a:pPr>
            <a:r>
              <a:rPr lang="en-US" sz="2600" b="1" dirty="0">
                <a:solidFill>
                  <a:srgbClr val="CC0000"/>
                </a:solidFill>
                <a:latin typeface="Arial" charset="0"/>
                <a:cs typeface="+mn-cs"/>
              </a:rPr>
              <a:t>DRAFT</a:t>
            </a:r>
          </a:p>
        </p:txBody>
      </p:sp>
      <p:sp>
        <p:nvSpPr>
          <p:cNvPr id="7" name="Text Box 5"/>
          <p:cNvSpPr txBox="1">
            <a:spLocks noChangeArrowheads="1"/>
          </p:cNvSpPr>
          <p:nvPr/>
        </p:nvSpPr>
        <p:spPr bwMode="gray">
          <a:xfrm>
            <a:off x="11819468" y="13340578"/>
            <a:ext cx="564257" cy="27699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buClr>
                <a:srgbClr val="000000"/>
              </a:buClr>
              <a:buSzPct val="65000"/>
              <a:buFont typeface="Wingdings" pitchFamily="2" charset="2"/>
              <a:buNone/>
              <a:defRPr/>
            </a:pPr>
            <a:r>
              <a:rPr lang="en-US" sz="1800" dirty="0">
                <a:solidFill>
                  <a:srgbClr val="000000"/>
                </a:solidFill>
                <a:latin typeface="Arial" charset="0"/>
                <a:cs typeface="Arial" charset="0"/>
              </a:rPr>
              <a:t>- </a:t>
            </a:r>
            <a:fld id="{8848CDB7-9E94-4B28-8B1B-A30FE42BA116}" type="slidenum">
              <a:rPr lang="en-US" sz="1800">
                <a:solidFill>
                  <a:srgbClr val="000000"/>
                </a:solidFill>
                <a:latin typeface="Arial" charset="0"/>
                <a:cs typeface="Arial" charset="0"/>
              </a:rPr>
              <a:pPr>
                <a:buClr>
                  <a:srgbClr val="000000"/>
                </a:buClr>
                <a:buSzPct val="65000"/>
                <a:buFont typeface="Wingdings" pitchFamily="2" charset="2"/>
                <a:buNone/>
                <a:defRPr/>
              </a:pPr>
              <a:t>‹#›</a:t>
            </a:fld>
            <a:r>
              <a:rPr lang="en-US" sz="1800" dirty="0">
                <a:solidFill>
                  <a:srgbClr val="000000"/>
                </a:solidFill>
                <a:latin typeface="Arial" charset="0"/>
                <a:cs typeface="Arial" charset="0"/>
              </a:rPr>
              <a:t> -</a:t>
            </a:r>
          </a:p>
        </p:txBody>
      </p:sp>
      <p:sp>
        <p:nvSpPr>
          <p:cNvPr id="8" name="Rectangle 6"/>
          <p:cNvSpPr>
            <a:spLocks noChangeArrowheads="1"/>
          </p:cNvSpPr>
          <p:nvPr userDrawn="1"/>
        </p:nvSpPr>
        <p:spPr bwMode="gray">
          <a:xfrm>
            <a:off x="1045636" y="2308226"/>
            <a:ext cx="10706099" cy="10271124"/>
          </a:xfrm>
          <a:prstGeom prst="rect">
            <a:avLst/>
          </a:prstGeom>
          <a:noFill/>
          <a:ln w="9525" algn="ctr">
            <a:noFill/>
            <a:miter lim="800000"/>
            <a:headEnd/>
            <a:tailEnd/>
          </a:ln>
          <a:effectLst/>
        </p:spPr>
        <p:txBody>
          <a:bodyPr lIns="0" tIns="0" rIns="0" bIns="0"/>
          <a:lstStyle/>
          <a:p>
            <a:pPr>
              <a:lnSpc>
                <a:spcPct val="106000"/>
              </a:lnSpc>
              <a:spcBef>
                <a:spcPct val="80000"/>
              </a:spcBef>
              <a:buClr>
                <a:srgbClr val="000000"/>
              </a:buClr>
              <a:buSzPct val="80000"/>
              <a:buFont typeface="Wingdings" pitchFamily="2" charset="2"/>
              <a:buNone/>
              <a:defRPr/>
            </a:pPr>
            <a:endParaRPr lang="en-US" sz="2000" dirty="0">
              <a:solidFill>
                <a:srgbClr val="000000"/>
              </a:solidFill>
              <a:latin typeface="Arial" charset="0"/>
              <a:cs typeface="+mn-cs"/>
            </a:endParaRPr>
          </a:p>
        </p:txBody>
      </p:sp>
      <p:sp>
        <p:nvSpPr>
          <p:cNvPr id="14" name="Text Placeholder 13"/>
          <p:cNvSpPr>
            <a:spLocks noGrp="1"/>
          </p:cNvSpPr>
          <p:nvPr>
            <p:ph type="body" sz="quarter" idx="10"/>
          </p:nvPr>
        </p:nvSpPr>
        <p:spPr>
          <a:xfrm>
            <a:off x="1048512" y="2304288"/>
            <a:ext cx="10704576" cy="10277856"/>
          </a:xfrm>
        </p:spPr>
        <p:txBody>
          <a:bodyPr/>
          <a:lstStyle>
            <a:lvl1pPr>
              <a:buFont typeface="Arial" pitchFamily="34" charset="0"/>
              <a:buNone/>
              <a:defRPr/>
            </a:lvl1pPr>
            <a:lvl2pPr>
              <a:defRPr/>
            </a:lvl2pPr>
            <a:lvl3pPr>
              <a:buNone/>
              <a:defRPr/>
            </a:lvl3pPr>
            <a:lvl4pPr>
              <a:defRPr/>
            </a:lvl4pPr>
          </a:lstStyle>
          <a:p>
            <a:pPr lvl="0"/>
            <a:r>
              <a:rPr lang="en-US" dirty="0"/>
              <a:t>Click to edit</a:t>
            </a:r>
          </a:p>
          <a:p>
            <a:pPr lvl="0"/>
            <a:endParaRPr lang="en-US" dirty="0"/>
          </a:p>
        </p:txBody>
      </p:sp>
      <p:sp>
        <p:nvSpPr>
          <p:cNvPr id="16" name="Text Placeholder 15"/>
          <p:cNvSpPr>
            <a:spLocks noGrp="1"/>
          </p:cNvSpPr>
          <p:nvPr>
            <p:ph type="body" sz="quarter" idx="11"/>
          </p:nvPr>
        </p:nvSpPr>
        <p:spPr>
          <a:xfrm>
            <a:off x="12630912" y="2304288"/>
            <a:ext cx="10704576" cy="10277856"/>
          </a:xfrm>
        </p:spPr>
        <p:txBody>
          <a:bodyPr/>
          <a:lstStyle>
            <a:lvl1pPr>
              <a:buNone/>
              <a:defRPr/>
            </a:lvl1pPr>
          </a:lstStyle>
          <a:p>
            <a:pPr lvl="0"/>
            <a:r>
              <a:rPr lang="en-US" dirty="0"/>
              <a:t>Click to edit</a:t>
            </a:r>
          </a:p>
          <a:p>
            <a:pPr lvl="0"/>
            <a:endParaRPr lang="en-US" dirty="0"/>
          </a:p>
        </p:txBody>
      </p:sp>
      <p:sp>
        <p:nvSpPr>
          <p:cNvPr id="20" name="Text Placeholder 19"/>
          <p:cNvSpPr>
            <a:spLocks noGrp="1"/>
          </p:cNvSpPr>
          <p:nvPr>
            <p:ph type="body" sz="quarter" idx="12"/>
          </p:nvPr>
        </p:nvSpPr>
        <p:spPr>
          <a:xfrm>
            <a:off x="1048512" y="512064"/>
            <a:ext cx="22262592" cy="1042416"/>
          </a:xfrm>
          <a:solidFill>
            <a:srgbClr val="FFFFFF"/>
          </a:solidFill>
        </p:spPr>
        <p:txBody>
          <a:bodyPr anchor="b"/>
          <a:lstStyle>
            <a:lvl1pPr>
              <a:buNone/>
              <a:defRPr sz="3200" b="1"/>
            </a:lvl1pPr>
          </a:lstStyle>
          <a:p>
            <a:pPr lvl="0"/>
            <a:r>
              <a:rPr lang="en-US" dirty="0"/>
              <a:t>Click to edit</a:t>
            </a:r>
          </a:p>
        </p:txBody>
      </p:sp>
      <p:sp>
        <p:nvSpPr>
          <p:cNvPr id="10" name="Text Box 20"/>
          <p:cNvSpPr txBox="1">
            <a:spLocks noChangeArrowheads="1"/>
          </p:cNvSpPr>
          <p:nvPr userDrawn="1"/>
        </p:nvSpPr>
        <p:spPr bwMode="gray">
          <a:xfrm>
            <a:off x="986377" y="12962496"/>
            <a:ext cx="22021800" cy="369332"/>
          </a:xfrm>
          <a:prstGeom prst="rect">
            <a:avLst/>
          </a:prstGeom>
          <a:noFill/>
          <a:ln w="12700">
            <a:noFill/>
            <a:miter lim="800000"/>
            <a:headEnd/>
            <a:tailEnd/>
          </a:ln>
          <a:effectLst>
            <a:prstShdw prst="shdw17" dist="17961" dir="2700000">
              <a:srgbClr val="DDDDDD">
                <a:gamma/>
                <a:shade val="60000"/>
                <a:invGamma/>
              </a:srgbClr>
            </a:prstShdw>
          </a:effectLst>
        </p:spPr>
        <p:txBody>
          <a:bodyPr lIns="0" tIns="0" rIns="0" bIns="0" anchor="b" anchorCtr="1">
            <a:spAutoFit/>
          </a:bodyPr>
          <a:lstStyle/>
          <a:p>
            <a:pPr>
              <a:defRPr/>
            </a:pPr>
            <a:r>
              <a:rPr lang="en-US" sz="1200" dirty="0">
                <a:solidFill>
                  <a:srgbClr val="000000"/>
                </a:solidFill>
                <a:latin typeface="Arial" charset="0"/>
                <a:cs typeface="Arial" charset="0"/>
              </a:rPr>
              <a:t>This written communication was prepared solely for the benefit, information, and confidential internal use of Independence Blue Cross, BlueCross BlueShield of Massachusetts and Lifetime Healthcare / Excellus Health Plan and is not intended to be, and should not be, used by any other person or entity.  No other person or entity is entitled to rely, in any manner or for any purpose, on this written communication. </a:t>
            </a:r>
          </a:p>
        </p:txBody>
      </p:sp>
      <p:sp>
        <p:nvSpPr>
          <p:cNvPr id="11" name="Text Box 20"/>
          <p:cNvSpPr txBox="1">
            <a:spLocks noChangeArrowheads="1"/>
          </p:cNvSpPr>
          <p:nvPr userDrawn="1"/>
        </p:nvSpPr>
        <p:spPr bwMode="gray">
          <a:xfrm rot="16200000">
            <a:off x="20457087" y="7233934"/>
            <a:ext cx="6998711" cy="26096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hangingPunct="0">
              <a:lnSpc>
                <a:spcPct val="106000"/>
              </a:lnSpc>
              <a:buClr>
                <a:srgbClr val="000000"/>
              </a:buClr>
              <a:buSzPct val="65000"/>
              <a:buFont typeface="Wingdings" pitchFamily="2" charset="2"/>
              <a:buNone/>
              <a:defRPr/>
            </a:pPr>
            <a:r>
              <a:rPr lang="en-US" sz="1600" i="1" dirty="0">
                <a:solidFill>
                  <a:srgbClr val="000000"/>
                </a:solidFill>
                <a:latin typeface="Arial" charset="0"/>
                <a:cs typeface="+mn-cs"/>
              </a:rPr>
              <a:t>Privileged &amp; Confidential Working Draft (In Process and For Discussion Only)</a:t>
            </a:r>
          </a:p>
        </p:txBody>
      </p:sp>
    </p:spTree>
    <p:extLst>
      <p:ext uri="{BB962C8B-B14F-4D97-AF65-F5344CB8AC3E}">
        <p14:creationId xmlns:p14="http://schemas.microsoft.com/office/powerpoint/2010/main" val="1301925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58333" y="1024224"/>
            <a:ext cx="22301200" cy="522002"/>
          </a:xfrm>
        </p:spPr>
        <p:txBody>
          <a:bodyPr/>
          <a:lstStyle/>
          <a:p>
            <a:r>
              <a:rPr lang="en-US"/>
              <a:t>Click to edit Master title style</a:t>
            </a:r>
          </a:p>
        </p:txBody>
      </p:sp>
      <p:sp>
        <p:nvSpPr>
          <p:cNvPr id="3" name="Table Placeholder 2"/>
          <p:cNvSpPr>
            <a:spLocks noGrp="1"/>
          </p:cNvSpPr>
          <p:nvPr>
            <p:ph type="tbl" idx="1"/>
          </p:nvPr>
        </p:nvSpPr>
        <p:spPr>
          <a:xfrm>
            <a:off x="1058335" y="2308227"/>
            <a:ext cx="10680701" cy="10379074"/>
          </a:xfrm>
        </p:spPr>
        <p:txBody>
          <a:bodyPr/>
          <a:lstStyle/>
          <a:p>
            <a:pPr lvl="0"/>
            <a:endParaRPr lang="en-US" noProof="0"/>
          </a:p>
        </p:txBody>
      </p:sp>
    </p:spTree>
    <p:extLst>
      <p:ext uri="{BB962C8B-B14F-4D97-AF65-F5344CB8AC3E}">
        <p14:creationId xmlns:p14="http://schemas.microsoft.com/office/powerpoint/2010/main" val="3854256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019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772401"/>
            <a:ext cx="17068800" cy="2178050"/>
          </a:xfrm>
        </p:spPr>
        <p:txBody>
          <a:bodyPr anchor="b"/>
          <a:lstStyle>
            <a:lvl1pPr algn="l">
              <a:defRPr/>
            </a:lvl1pPr>
          </a:lstStyle>
          <a:p>
            <a:r>
              <a:rPr lang="en-US" dirty="0"/>
              <a:t>Master title style</a:t>
            </a:r>
          </a:p>
        </p:txBody>
      </p:sp>
      <p:sp>
        <p:nvSpPr>
          <p:cNvPr id="3" name="Subtitle 2"/>
          <p:cNvSpPr>
            <a:spLocks noGrp="1"/>
          </p:cNvSpPr>
          <p:nvPr>
            <p:ph type="subTitle" idx="1"/>
          </p:nvPr>
        </p:nvSpPr>
        <p:spPr>
          <a:xfrm>
            <a:off x="1219200" y="10363200"/>
            <a:ext cx="17068800" cy="1219200"/>
          </a:xfrm>
        </p:spPr>
        <p:txBody>
          <a:bodyPr>
            <a:normAutofit/>
          </a:bodyPr>
          <a:lstStyle>
            <a:lvl1pPr marL="0" indent="0" algn="l">
              <a:buNone/>
              <a:defRPr sz="3600">
                <a:solidFill>
                  <a:srgbClr val="B84942"/>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50991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321273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11C0F-7F77-47A6-AF74-65E049748EA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1286714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1"/>
            <a:ext cx="20726400" cy="2724150"/>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1055539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2357337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3070226"/>
            <a:ext cx="10778067" cy="12795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86735"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8" name="Footer Placeholder 7"/>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9" name="Slide Number Placeholder 8"/>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4153980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5" name="Slide Number Placeholder 4"/>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1296816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3" name="Footer Placeholder 2"/>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4" name="Slide Number Placeholder 3"/>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2290610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1"/>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992413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2052884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1248328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7"/>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fld id="{47EBA0C3-BD92-CB4B-998F-A79D6CA6FF3D}" type="datetimeFigureOut">
              <a:rPr lang="en-US" sz="3600" smtClean="0">
                <a:solidFill>
                  <a:prstClr val="black"/>
                </a:solidFill>
                <a:latin typeface="Arial" charset="0"/>
                <a:cs typeface="Arial" charset="0"/>
              </a:rPr>
              <a:pPr/>
              <a:t>4/17/20</a:t>
            </a:fld>
            <a:endParaRPr lang="en-US" sz="3600">
              <a:solidFill>
                <a:prstClr val="black"/>
              </a:solidFill>
              <a:latin typeface="Arial" charset="0"/>
              <a:cs typeface="Arial" charset="0"/>
            </a:endParaRPr>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sz="360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D3339DE1-8237-9243-8808-065BD5E8A6AE}" type="slidenum">
              <a:rPr lang="en-US" sz="3600" smtClean="0">
                <a:solidFill>
                  <a:prstClr val="black"/>
                </a:solidFill>
                <a:latin typeface="Arial" charset="0"/>
                <a:cs typeface="Arial" charset="0"/>
              </a:rPr>
              <a:pPr/>
              <a:t>‹#›</a:t>
            </a:fld>
            <a:endParaRPr lang="en-US" sz="3600">
              <a:solidFill>
                <a:prstClr val="black"/>
              </a:solidFill>
              <a:latin typeface="Arial" charset="0"/>
              <a:cs typeface="Arial" charset="0"/>
            </a:endParaRPr>
          </a:p>
        </p:txBody>
      </p:sp>
    </p:spTree>
    <p:extLst>
      <p:ext uri="{BB962C8B-B14F-4D97-AF65-F5344CB8AC3E}">
        <p14:creationId xmlns:p14="http://schemas.microsoft.com/office/powerpoint/2010/main" val="3156941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6267" y="381000"/>
            <a:ext cx="20726400" cy="166687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1"/>
          </p:nvPr>
        </p:nvSpPr>
        <p:spPr>
          <a:xfrm>
            <a:off x="1456267" y="2438401"/>
            <a:ext cx="6502400" cy="671978"/>
          </a:xfrm>
        </p:spPr>
        <p:txBody>
          <a:bodyPr/>
          <a:lstStyle>
            <a:lvl1pPr>
              <a:buNone/>
              <a:defRPr sz="3200" b="1"/>
            </a:lvl1pPr>
          </a:lstStyle>
          <a:p>
            <a:pPr lvl="0"/>
            <a:r>
              <a:rPr lang="en-US" dirty="0"/>
              <a:t>Click to edit</a:t>
            </a:r>
          </a:p>
        </p:txBody>
      </p:sp>
      <p:sp>
        <p:nvSpPr>
          <p:cNvPr id="5" name="Slide Number Placeholder 4"/>
          <p:cNvSpPr>
            <a:spLocks noGrp="1" noChangeArrowheads="1"/>
          </p:cNvSpPr>
          <p:nvPr>
            <p:ph type="sldNum" sz="quarter" idx="12"/>
          </p:nvPr>
        </p:nvSpPr>
        <p:spPr>
          <a:xfrm>
            <a:off x="17475200" y="12712701"/>
            <a:ext cx="5689600" cy="730250"/>
          </a:xfrm>
          <a:prstGeom prst="rect">
            <a:avLst/>
          </a:prstGeom>
          <a:ln/>
        </p:spPr>
        <p:txBody>
          <a:bodyPr/>
          <a:lstStyle>
            <a:lvl1pPr>
              <a:defRPr/>
            </a:lvl1pPr>
          </a:lstStyle>
          <a:p>
            <a:pPr>
              <a:defRPr/>
            </a:pPr>
            <a:fld id="{CEB5F940-851C-41F9-A5B0-A9A6AF31BBC6}" type="slidenum">
              <a:rPr lang="en-US" sz="3600">
                <a:solidFill>
                  <a:prstClr val="black"/>
                </a:solidFill>
                <a:latin typeface="Arial" charset="0"/>
                <a:cs typeface="Arial" charset="0"/>
              </a:rPr>
              <a:pPr>
                <a:defRPr/>
              </a:pPr>
              <a:t>‹#›</a:t>
            </a:fld>
            <a:endParaRPr lang="en-US" sz="3600" dirty="0">
              <a:solidFill>
                <a:prstClr val="black"/>
              </a:solidFill>
              <a:latin typeface="Arial" charset="0"/>
              <a:cs typeface="Arial" charset="0"/>
            </a:endParaRPr>
          </a:p>
        </p:txBody>
      </p:sp>
    </p:spTree>
    <p:extLst>
      <p:ext uri="{BB962C8B-B14F-4D97-AF65-F5344CB8AC3E}">
        <p14:creationId xmlns:p14="http://schemas.microsoft.com/office/powerpoint/2010/main" val="2434089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911C0F-7F77-47A6-AF74-65E049748EA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726958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558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191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442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452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637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798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204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690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756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75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911C0F-7F77-47A6-AF74-65E049748EAF}" type="datetimeFigureOut">
              <a:rPr lang="en-US" smtClean="0"/>
              <a:t>4/17/20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3255083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5E71BA-4647-4CEF-A95E-D9CFA94907D9}"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8A5BCE-2408-425B-A1BD-A411BEE11C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476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F35616-3B60-440F-BC36-24131739C72F}"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088977"/>
      </p:ext>
    </p:extLst>
  </p:cSld>
  <p:clrMapOvr>
    <a:masterClrMapping/>
  </p:clrMapOvr>
  <p:transition advClick="0" advTm="3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865425-D90D-4014-995C-D66F220D4A71}"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8592800" y="12712700"/>
            <a:ext cx="5486400" cy="730250"/>
          </a:xfrm>
        </p:spPr>
        <p:txBody>
          <a:bodyPr anchor="b"/>
          <a:lstStyle>
            <a:lvl1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2182550"/>
      </p:ext>
    </p:extLst>
  </p:cSld>
  <p:clrMapOvr>
    <a:masterClrMapping/>
  </p:clrMapOvr>
  <p:transition advClick="0" advTm="300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D2244-AFF7-482C-B797-A5BFB665C368}"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6868985"/>
      </p:ext>
    </p:extLst>
  </p:cSld>
  <p:clrMapOvr>
    <a:masterClrMapping/>
  </p:clrMapOvr>
  <p:transition advClick="0" advTm="300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B21DEC-9F9B-4ED6-A959-125C0913C071}"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4928915"/>
      </p:ext>
    </p:extLst>
  </p:cSld>
  <p:clrMapOvr>
    <a:masterClrMapping/>
  </p:clrMapOvr>
  <p:transition advClick="0" advTm="300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BF9F6-6D4B-4E00-B365-3C2B60ACA9DC}" type="datetime1">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8148991"/>
      </p:ext>
    </p:extLst>
  </p:cSld>
  <p:clrMapOvr>
    <a:masterClrMapping/>
  </p:clrMapOvr>
  <p:transition advClick="0" advTm="3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08EA08-CC64-4052-8820-8ED111A0EBC9}" type="datetime1">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4691953"/>
      </p:ext>
    </p:extLst>
  </p:cSld>
  <p:clrMapOvr>
    <a:masterClrMapping/>
  </p:clrMapOvr>
  <p:transition advClick="0" advTm="300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74212-C71F-434D-A615-535BE8A73622}" type="datetime1">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9947283"/>
      </p:ext>
    </p:extLst>
  </p:cSld>
  <p:clrMapOvr>
    <a:masterClrMapping/>
  </p:clrMapOvr>
  <p:transition advClick="0" advTm="300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947D2C-1146-45D2-B27E-DEC361F330A3}"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3565103"/>
      </p:ext>
    </p:extLst>
  </p:cSld>
  <p:clrMapOvr>
    <a:masterClrMapping/>
  </p:clrMapOvr>
  <p:transition advClick="0" advTm="300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BA14AA-E7D5-4977-8D36-0578F85CCB82}"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8581621"/>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911C0F-7F77-47A6-AF74-65E049748EAF}" type="datetimeFigureOut">
              <a:rPr lang="en-US" smtClean="0"/>
              <a:t>4/17/20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38728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963AA-747B-4918-AD8F-0DEFD06FC776}"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82100944"/>
      </p:ext>
    </p:extLst>
  </p:cSld>
  <p:clrMapOvr>
    <a:masterClrMapping/>
  </p:clrMapOvr>
  <p:transition advClick="0" advTm="300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F9C32-3C90-42E4-BDAF-A7AA7528097E}"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3355752"/>
      </p:ext>
    </p:extLst>
  </p:cSld>
  <p:clrMapOvr>
    <a:masterClrMapping/>
  </p:clrMapOvr>
  <p:transition advClick="0" advTm="3000"/>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Agenda ">
    <p:spTree>
      <p:nvGrpSpPr>
        <p:cNvPr id="1" name=""/>
        <p:cNvGrpSpPr/>
        <p:nvPr/>
      </p:nvGrpSpPr>
      <p:grpSpPr>
        <a:xfrm>
          <a:off x="0" y="0"/>
          <a:ext cx="0" cy="0"/>
          <a:chOff x="0" y="0"/>
          <a:chExt cx="0" cy="0"/>
        </a:xfrm>
      </p:grpSpPr>
      <p:sp>
        <p:nvSpPr>
          <p:cNvPr id="5" name="Text Placeholder 20"/>
          <p:cNvSpPr>
            <a:spLocks noGrp="1"/>
          </p:cNvSpPr>
          <p:nvPr>
            <p:ph type="body" sz="quarter" idx="13" hasCustomPrompt="1"/>
          </p:nvPr>
        </p:nvSpPr>
        <p:spPr>
          <a:xfrm>
            <a:off x="1214971" y="913240"/>
            <a:ext cx="21949829" cy="1195968"/>
          </a:xfrm>
        </p:spPr>
        <p:txBody>
          <a:bodyPr>
            <a:noAutofit/>
          </a:bodyPr>
          <a:lstStyle>
            <a:lvl1pPr marL="0" indent="0">
              <a:lnSpc>
                <a:spcPct val="80000"/>
              </a:lnSpc>
              <a:buNone/>
              <a:defRPr sz="8000" b="0" i="0" baseline="0">
                <a:solidFill>
                  <a:schemeClr val="tx1">
                    <a:lumMod val="50000"/>
                  </a:schemeClr>
                </a:solidFill>
                <a:latin typeface="Helvetica"/>
                <a:cs typeface="Helvetic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AGENDA</a:t>
            </a:r>
          </a:p>
        </p:txBody>
      </p:sp>
      <p:sp>
        <p:nvSpPr>
          <p:cNvPr id="3" name="Text Placeholder 2"/>
          <p:cNvSpPr>
            <a:spLocks noGrp="1"/>
          </p:cNvSpPr>
          <p:nvPr>
            <p:ph type="body" sz="quarter" idx="14" hasCustomPrompt="1"/>
          </p:nvPr>
        </p:nvSpPr>
        <p:spPr>
          <a:xfrm>
            <a:off x="2077297" y="3772937"/>
            <a:ext cx="18719299" cy="8584090"/>
          </a:xfrm>
        </p:spPr>
        <p:txBody>
          <a:bodyPr>
            <a:normAutofit/>
          </a:bodyPr>
          <a:lstStyle>
            <a:lvl1pPr marL="1028580" indent="-1028580">
              <a:lnSpc>
                <a:spcPct val="150000"/>
              </a:lnSpc>
              <a:buClr>
                <a:schemeClr val="tx1"/>
              </a:buClr>
              <a:buSzPct val="150000"/>
              <a:buFont typeface="Wingdings" charset="2"/>
              <a:buAutoNum type="arabicPlain"/>
              <a:defRPr sz="4800" b="0" i="0" baseline="0">
                <a:solidFill>
                  <a:schemeClr val="tx1">
                    <a:lumMod val="50000"/>
                  </a:schemeClr>
                </a:solidFill>
                <a:latin typeface="+mn-lt"/>
              </a:defRPr>
            </a:lvl1pPr>
          </a:lstStyle>
          <a:p>
            <a:pPr lvl="0"/>
            <a:r>
              <a:rPr lang="en-US" dirty="0"/>
              <a:t> Add Section One</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876175179"/>
      </p:ext>
    </p:extLst>
  </p:cSld>
  <p:clrMapOvr>
    <a:masterClrMapping/>
  </p:clrMapOvr>
  <p:transition advClick="0" advTm="300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F35616-3B60-440F-BC36-24131739C72F}"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765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865425-D90D-4014-995C-D66F220D4A71}"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8592800" y="12712700"/>
            <a:ext cx="5486400" cy="730250"/>
          </a:xfrm>
        </p:spPr>
        <p:txBody>
          <a:bodyPr anchor="b"/>
          <a:lstStyle>
            <a:lvl1pP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6078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D2244-AFF7-482C-B797-A5BFB665C368}"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19551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B21DEC-9F9B-4ED6-A959-125C0913C071}"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877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BF9F6-6D4B-4E00-B365-3C2B60ACA9DC}" type="datetime1">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94815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08EA08-CC64-4052-8820-8ED111A0EBC9}" type="datetime1">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7841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74212-C71F-434D-A615-535BE8A73622}" type="datetime1">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348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11C0F-7F77-47A6-AF74-65E049748EAF}" type="datetimeFigureOut">
              <a:rPr lang="en-US" smtClean="0"/>
              <a:t>4/17/20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23334382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947D2C-1146-45D2-B27E-DEC361F330A3}"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9884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BA14AA-E7D5-4977-8D36-0578F85CCB82}" type="datetime1">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52282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6963AA-747B-4918-AD8F-0DEFD06FC776}"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841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CF9C32-3C90-42E4-BDAF-A7AA7528097E}"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18592800" y="12712700"/>
            <a:ext cx="5486400" cy="730250"/>
          </a:xfrm>
        </p:spPr>
        <p:txBody>
          <a:bodyPr anchor="b"/>
          <a:lstStyle>
            <a:lvl1pPr>
              <a:defRPr sz="1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B1026B5-6B2E-4646-A561-0D37D44E61D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04254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Agenda ">
    <p:spTree>
      <p:nvGrpSpPr>
        <p:cNvPr id="1" name=""/>
        <p:cNvGrpSpPr/>
        <p:nvPr/>
      </p:nvGrpSpPr>
      <p:grpSpPr>
        <a:xfrm>
          <a:off x="0" y="0"/>
          <a:ext cx="0" cy="0"/>
          <a:chOff x="0" y="0"/>
          <a:chExt cx="0" cy="0"/>
        </a:xfrm>
      </p:grpSpPr>
      <p:sp>
        <p:nvSpPr>
          <p:cNvPr id="5" name="Text Placeholder 20"/>
          <p:cNvSpPr>
            <a:spLocks noGrp="1"/>
          </p:cNvSpPr>
          <p:nvPr>
            <p:ph type="body" sz="quarter" idx="13" hasCustomPrompt="1"/>
          </p:nvPr>
        </p:nvSpPr>
        <p:spPr>
          <a:xfrm>
            <a:off x="1214971" y="913240"/>
            <a:ext cx="21949829" cy="1195968"/>
          </a:xfrm>
        </p:spPr>
        <p:txBody>
          <a:bodyPr>
            <a:noAutofit/>
          </a:bodyPr>
          <a:lstStyle>
            <a:lvl1pPr marL="0" indent="0">
              <a:lnSpc>
                <a:spcPct val="80000"/>
              </a:lnSpc>
              <a:buNone/>
              <a:defRPr sz="8000" b="0" i="0" baseline="0">
                <a:solidFill>
                  <a:schemeClr val="tx1">
                    <a:lumMod val="50000"/>
                  </a:schemeClr>
                </a:solidFill>
                <a:latin typeface="Helvetica"/>
                <a:cs typeface="Helvetic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AGENDA</a:t>
            </a:r>
          </a:p>
        </p:txBody>
      </p:sp>
      <p:sp>
        <p:nvSpPr>
          <p:cNvPr id="3" name="Text Placeholder 2"/>
          <p:cNvSpPr>
            <a:spLocks noGrp="1"/>
          </p:cNvSpPr>
          <p:nvPr>
            <p:ph type="body" sz="quarter" idx="14" hasCustomPrompt="1"/>
          </p:nvPr>
        </p:nvSpPr>
        <p:spPr>
          <a:xfrm>
            <a:off x="2077297" y="3772937"/>
            <a:ext cx="18719299" cy="8584090"/>
          </a:xfrm>
        </p:spPr>
        <p:txBody>
          <a:bodyPr>
            <a:normAutofit/>
          </a:bodyPr>
          <a:lstStyle>
            <a:lvl1pPr marL="1028580" indent="-1028580">
              <a:lnSpc>
                <a:spcPct val="150000"/>
              </a:lnSpc>
              <a:buClr>
                <a:schemeClr val="tx1"/>
              </a:buClr>
              <a:buSzPct val="150000"/>
              <a:buFont typeface="Wingdings" charset="2"/>
              <a:buAutoNum type="arabicPlain"/>
              <a:defRPr sz="4800" b="0" i="0" baseline="0">
                <a:solidFill>
                  <a:schemeClr val="tx1">
                    <a:lumMod val="50000"/>
                  </a:schemeClr>
                </a:solidFill>
                <a:latin typeface="+mn-lt"/>
              </a:defRPr>
            </a:lvl1pPr>
          </a:lstStyle>
          <a:p>
            <a:pPr lvl="0"/>
            <a:r>
              <a:rPr lang="en-US" dirty="0"/>
              <a:t> Add Section One</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7008742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736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516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166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890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7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2035599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5700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78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44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6267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30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110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59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80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9061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0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911C0F-7F77-47A6-AF74-65E049748EA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1026B5-6B2E-4646-A561-0D37D44E61DC}" type="slidenum">
              <a:rPr lang="en-US" smtClean="0"/>
              <a:t>‹#›</a:t>
            </a:fld>
            <a:endParaRPr lang="en-US"/>
          </a:p>
        </p:txBody>
      </p:sp>
    </p:spTree>
    <p:extLst>
      <p:ext uri="{BB962C8B-B14F-4D97-AF65-F5344CB8AC3E}">
        <p14:creationId xmlns:p14="http://schemas.microsoft.com/office/powerpoint/2010/main" val="3063541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740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618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639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603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282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894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534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A8B56-B86A-CF40-B940-150868A66757}"/>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xmlns="" id="{A512828D-3D69-CF4A-9306-5FA912845685}"/>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xmlns="" id="{127FBEF1-2ED8-EF47-A59C-0346139C40D6}"/>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3E51623-29D1-6D4E-AB9E-56F9970DF0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D793738-F93C-4045-BFAC-48693EDDF068}"/>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70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BBDF7-5283-AF48-A51B-E34A2BD46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E4C8664-B5F2-BF4F-927C-1AA57B95E0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1BA049-CDF6-634F-BB8F-DC10275CC883}"/>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F491AE8-4184-7240-BF6E-3F58C8CE6A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F3E29A5-64A7-3445-B441-2FD9AA55D7F8}"/>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505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166DA-7560-494D-A71A-D0F2222C1219}"/>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xmlns="" id="{DB12CD78-5642-894A-B5D9-C9A7C883792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69D230C-4631-7348-94F1-D524483502E1}"/>
              </a:ext>
            </a:extLst>
          </p:cNvPr>
          <p:cNvSpPr>
            <a:spLocks noGrp="1"/>
          </p:cNvSpPr>
          <p:nvPr>
            <p:ph type="dt" sz="half" idx="10"/>
          </p:nvPr>
        </p:nvSpPr>
        <p:spPr/>
        <p:txBody>
          <a:bodyPr/>
          <a:lstStyle/>
          <a:p>
            <a:fld id="{80208EAF-A3E8-C54E-A9BB-7E613DE35BC0}"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7B7C73-7B3E-0D45-A015-C3470245D4D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0D53658-7085-1648-AD57-FB9AE04E7A6D}"/>
              </a:ext>
            </a:extLst>
          </p:cNvPr>
          <p:cNvSpPr>
            <a:spLocks noGrp="1"/>
          </p:cNvSpPr>
          <p:nvPr>
            <p:ph type="sldNum" sz="quarter" idx="12"/>
          </p:nvPr>
        </p:nvSpPr>
        <p:spPr/>
        <p:txBody>
          <a:bodyPr/>
          <a:lstStyle/>
          <a:p>
            <a:fld id="{0E1136CF-37E7-5C49-86AB-D61C5AC9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388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11.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NUL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D911C0F-7F77-47A6-AF74-65E049748EAF}" type="datetimeFigureOut">
              <a:rPr lang="en-US" smtClean="0"/>
              <a:t>4/17/20</a:t>
            </a:fld>
            <a:endParaRPr lang="en-US"/>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B1026B5-6B2E-4646-A561-0D37D44E61DC}" type="slidenum">
              <a:rPr lang="en-US" smtClean="0"/>
              <a:t>‹#›</a:t>
            </a:fld>
            <a:endParaRPr lang="en-US"/>
          </a:p>
        </p:txBody>
      </p:sp>
    </p:spTree>
    <p:extLst>
      <p:ext uri="{BB962C8B-B14F-4D97-AF65-F5344CB8AC3E}">
        <p14:creationId xmlns:p14="http://schemas.microsoft.com/office/powerpoint/2010/main" val="24093258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8FADB71-A0E9-5243-9E2C-5440BD777CAF}"/>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B2A1DE6-7A97-F847-8EED-BD4F72FBB6A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638682-BFC3-6F44-BBF0-64861EFF6FB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fontAlgn="auto">
              <a:spcBef>
                <a:spcPts val="0"/>
              </a:spcBef>
              <a:spcAft>
                <a:spcPts val="0"/>
              </a:spcAft>
            </a:pPr>
            <a:fld id="{80208EAF-A3E8-C54E-A9BB-7E613DE35BC0}"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4/17/20</a:t>
            </a:fld>
            <a:endParaRPr lang="en-US">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584FD38-287E-6F4C-87D6-207F3F23D71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0A788A2-B3FE-3C4B-BFED-ACB9FB8320B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0E1136CF-37E7-5C49-86AB-D61C5AC9856F}" type="slidenum">
              <a:rPr lang="en-US" smtClean="0">
                <a:solidFill>
                  <a:prstClr val="black">
                    <a:tint val="75000"/>
                  </a:prstClr>
                </a:solidFill>
                <a:latin typeface="Calibri" panose="020F0502020204030204"/>
                <a:ea typeface="+mn-ea"/>
                <a:cs typeface="+mn-cs"/>
              </a:rPr>
              <a:pPr fontAlgn="auto">
                <a:spcBef>
                  <a:spcPts val="0"/>
                </a:spcBef>
                <a:spcAft>
                  <a:spcPts val="0"/>
                </a:spcAft>
              </a:pPr>
              <a:t>‹#›</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762729123"/>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pPr fontAlgn="auto">
              <a:spcBef>
                <a:spcPts val="0"/>
              </a:spcBef>
              <a:spcAft>
                <a:spcPts val="0"/>
              </a:spcAft>
            </a:pPr>
            <a:fld id="{CC5E71BA-4647-4CEF-A95E-D9CFA94907D9}" type="datetimeFigureOut">
              <a:rPr lang="en-US" smtClean="0">
                <a:solidFill>
                  <a:prstClr val="black">
                    <a:tint val="75000"/>
                  </a:prstClr>
                </a:solidFill>
                <a:latin typeface="Calibri" panose="020F0502020204030204"/>
              </a:rPr>
              <a:pPr fontAlgn="auto">
                <a:spcBef>
                  <a:spcPts val="0"/>
                </a:spcBef>
                <a:spcAft>
                  <a:spcPts val="0"/>
                </a:spcAft>
              </a:pPr>
              <a:t>4/17/20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3A8A5BCE-2408-425B-A1BD-A411BEE11C69}"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76579734"/>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 id="2147484591" r:id="rId12"/>
    <p:sldLayoutId id="2147484592" r:id="rId13"/>
    <p:sldLayoutId id="2147484593" r:id="rId14"/>
  </p:sldLayoutIdLst>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D911C0F-7F77-47A6-AF74-65E049748EAF}" type="datetimeFigureOut">
              <a:rPr lang="en-US" smtClean="0">
                <a:solidFill>
                  <a:prstClr val="black">
                    <a:tint val="75000"/>
                  </a:prstClr>
                </a:solidFill>
                <a:latin typeface="Calibri"/>
                <a:ea typeface="+mn-ea"/>
                <a:cs typeface="+mn-cs"/>
              </a:rPr>
              <a:pPr fontAlgn="auto">
                <a:spcBef>
                  <a:spcPts val="0"/>
                </a:spcBef>
                <a:spcAft>
                  <a:spcPts val="0"/>
                </a:spcAft>
              </a:pPr>
              <a:t>4/17/20</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B1026B5-6B2E-4646-A561-0D37D44E61DC}"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47262733"/>
      </p:ext>
    </p:extLst>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6FA6DE-5534-994D-94EA-DCD319FEDA2E}"/>
              </a:ext>
            </a:extLst>
          </p:cNvPr>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2114066-E8BE-6C4C-8336-D40496592CC4}"/>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ECF45A-9373-6E4C-BD4F-32AC358CA10E}"/>
              </a:ext>
            </a:extLst>
          </p:cNvPr>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fontAlgn="auto">
              <a:spcBef>
                <a:spcPts val="0"/>
              </a:spcBef>
              <a:spcAft>
                <a:spcPts val="0"/>
              </a:spcAft>
            </a:pPr>
            <a:fld id="{113F84B0-E4CF-1F4F-9620-847E52B74154}" type="datetimeFigureOut">
              <a:rPr lang="en-US" smtClean="0">
                <a:solidFill>
                  <a:prstClr val="black">
                    <a:tint val="75000"/>
                  </a:prstClr>
                </a:solidFill>
                <a:latin typeface="Calibri" panose="020F0502020204030204"/>
                <a:ea typeface="+mn-ea"/>
                <a:cs typeface="+mn-cs"/>
              </a:rPr>
              <a:pPr fontAlgn="auto">
                <a:spcBef>
                  <a:spcPts val="0"/>
                </a:spcBef>
                <a:spcAft>
                  <a:spcPts val="0"/>
                </a:spcAft>
              </a:pPr>
              <a:t>4/17/20</a:t>
            </a:fld>
            <a:endParaRPr lang="en-US">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6A7BE1C-4007-6140-BC65-A33B02FA7188}"/>
              </a:ext>
            </a:extLst>
          </p:cNvPr>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DF07580-75F2-F34F-BCC7-13AA0A29EE0F}"/>
              </a:ext>
            </a:extLst>
          </p:cNvPr>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DB773BB8-2A3C-E644-9D93-0ECEADA68EF3}" type="slidenum">
              <a:rPr lang="en-US" smtClean="0">
                <a:solidFill>
                  <a:prstClr val="black">
                    <a:tint val="75000"/>
                  </a:prstClr>
                </a:solidFill>
                <a:latin typeface="Calibri" panose="020F0502020204030204"/>
                <a:ea typeface="+mn-ea"/>
                <a:cs typeface="+mn-cs"/>
              </a:rPr>
              <a:pPr fontAlgn="auto">
                <a:spcBef>
                  <a:spcPts val="0"/>
                </a:spcBef>
                <a:spcAft>
                  <a:spcPts val="0"/>
                </a:spcAft>
              </a:pPr>
              <a:t>‹#›</a:t>
            </a:fld>
            <a:endParaRPr lang="en-US">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4194884"/>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A6D8E"/>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11600" kern="1200">
          <a:solidFill>
            <a:srgbClr val="000000"/>
          </a:solidFill>
          <a:latin typeface="+mj-lt"/>
          <a:ea typeface="+mj-ea"/>
          <a:cs typeface="+mj-cs"/>
          <a:sym typeface="Gill Sans" charset="0"/>
        </a:defRPr>
      </a:lvl1pPr>
      <a:lvl2pPr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600">
          <a:solidFill>
            <a:srgbClr val="000000"/>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4800" kern="1200">
          <a:solidFill>
            <a:srgbClr val="000000"/>
          </a:solidFill>
          <a:latin typeface="+mn-lt"/>
          <a:ea typeface="+mn-ea"/>
          <a:cs typeface="+mn-cs"/>
          <a:sym typeface="Gill Sans" charset="0"/>
        </a:defRPr>
      </a:lvl1pPr>
      <a:lvl2pPr algn="ctr" rtl="0" fontAlgn="base">
        <a:spcBef>
          <a:spcPct val="0"/>
        </a:spcBef>
        <a:spcAft>
          <a:spcPct val="0"/>
        </a:spcAft>
        <a:defRPr sz="4800" kern="1200">
          <a:solidFill>
            <a:srgbClr val="000000"/>
          </a:solidFill>
          <a:latin typeface="+mn-lt"/>
          <a:ea typeface="+mn-ea"/>
          <a:cs typeface="+mn-cs"/>
          <a:sym typeface="Gill Sans" charset="0"/>
        </a:defRPr>
      </a:lvl2pPr>
      <a:lvl3pPr algn="ctr" rtl="0" fontAlgn="base">
        <a:spcBef>
          <a:spcPct val="0"/>
        </a:spcBef>
        <a:spcAft>
          <a:spcPct val="0"/>
        </a:spcAft>
        <a:defRPr sz="4800" kern="1200">
          <a:solidFill>
            <a:srgbClr val="000000"/>
          </a:solidFill>
          <a:latin typeface="+mn-lt"/>
          <a:ea typeface="+mn-ea"/>
          <a:cs typeface="+mn-cs"/>
          <a:sym typeface="Gill Sans" charset="0"/>
        </a:defRPr>
      </a:lvl3pPr>
      <a:lvl4pPr algn="ctr" rtl="0" fontAlgn="base">
        <a:spcBef>
          <a:spcPct val="0"/>
        </a:spcBef>
        <a:spcAft>
          <a:spcPct val="0"/>
        </a:spcAft>
        <a:defRPr sz="4800" kern="1200">
          <a:solidFill>
            <a:srgbClr val="000000"/>
          </a:solidFill>
          <a:latin typeface="+mn-lt"/>
          <a:ea typeface="+mn-ea"/>
          <a:cs typeface="+mn-cs"/>
          <a:sym typeface="Gill Sans" charset="0"/>
        </a:defRPr>
      </a:lvl4pPr>
      <a:lvl5pPr algn="ctr" rtl="0" fontAlgn="base">
        <a:spcBef>
          <a:spcPct val="0"/>
        </a:spcBef>
        <a:spcAft>
          <a:spcPct val="0"/>
        </a:spcAft>
        <a:defRPr sz="4800" kern="1200">
          <a:solidFill>
            <a:srgbClr val="000000"/>
          </a:solidFill>
          <a:latin typeface="+mn-lt"/>
          <a:ea typeface="+mn-ea"/>
          <a:cs typeface="+mn-cs"/>
          <a:sym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058333" y="1028701"/>
            <a:ext cx="22254635" cy="517526"/>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p>
        </p:txBody>
      </p:sp>
      <p:sp>
        <p:nvSpPr>
          <p:cNvPr id="1027" name="Rectangle 3"/>
          <p:cNvSpPr>
            <a:spLocks noGrp="1" noChangeArrowheads="1"/>
          </p:cNvSpPr>
          <p:nvPr>
            <p:ph type="body" idx="1"/>
          </p:nvPr>
        </p:nvSpPr>
        <p:spPr bwMode="gray">
          <a:xfrm>
            <a:off x="1058333" y="2308226"/>
            <a:ext cx="10689168" cy="10271124"/>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713042" name="Line 18"/>
          <p:cNvSpPr>
            <a:spLocks noChangeShapeType="1"/>
          </p:cNvSpPr>
          <p:nvPr/>
        </p:nvSpPr>
        <p:spPr bwMode="gray">
          <a:xfrm>
            <a:off x="1045635" y="1612900"/>
            <a:ext cx="22280032" cy="0"/>
          </a:xfrm>
          <a:prstGeom prst="line">
            <a:avLst/>
          </a:prstGeom>
          <a:noFill/>
          <a:ln w="19050">
            <a:solidFill>
              <a:schemeClr val="accent1"/>
            </a:solidFill>
            <a:round/>
            <a:headEnd/>
            <a:tailEnd/>
          </a:ln>
          <a:effectLst/>
        </p:spPr>
        <p:txBody>
          <a:bodyPr wrap="none" anchor="ctr"/>
          <a:lstStyle/>
          <a:p>
            <a:pPr eaLnBrk="0" hangingPunct="0">
              <a:lnSpc>
                <a:spcPct val="106000"/>
              </a:lnSpc>
              <a:spcBef>
                <a:spcPct val="50000"/>
              </a:spcBef>
              <a:buSzPct val="100000"/>
              <a:buFont typeface="Wingdings 2" pitchFamily="18" charset="2"/>
              <a:buNone/>
              <a:defRPr/>
            </a:pPr>
            <a:endParaRPr lang="en-US" sz="2000">
              <a:solidFill>
                <a:srgbClr val="000000"/>
              </a:solidFill>
              <a:latin typeface="Arial" charset="0"/>
              <a:cs typeface="+mn-cs"/>
            </a:endParaRPr>
          </a:p>
        </p:txBody>
      </p:sp>
      <p:sp>
        <p:nvSpPr>
          <p:cNvPr id="10" name="Text Box 5"/>
          <p:cNvSpPr txBox="1">
            <a:spLocks noChangeArrowheads="1"/>
          </p:cNvSpPr>
          <p:nvPr/>
        </p:nvSpPr>
        <p:spPr bwMode="gray">
          <a:xfrm>
            <a:off x="11819468" y="13340578"/>
            <a:ext cx="564257" cy="27699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buClr>
                <a:srgbClr val="000000"/>
              </a:buClr>
              <a:buSzPct val="65000"/>
              <a:buFont typeface="Wingdings" pitchFamily="2" charset="2"/>
              <a:buNone/>
              <a:defRPr/>
            </a:pPr>
            <a:r>
              <a:rPr lang="en-US" sz="1800" dirty="0">
                <a:solidFill>
                  <a:srgbClr val="000000"/>
                </a:solidFill>
                <a:latin typeface="Arial" charset="0"/>
                <a:cs typeface="Arial" charset="0"/>
              </a:rPr>
              <a:t>- </a:t>
            </a:r>
            <a:fld id="{8BB74DF1-22BC-4835-BD50-0A1914CC83B9}" type="slidenum">
              <a:rPr lang="en-US" sz="1800">
                <a:solidFill>
                  <a:srgbClr val="000000"/>
                </a:solidFill>
                <a:latin typeface="Arial" charset="0"/>
                <a:cs typeface="Arial" charset="0"/>
              </a:rPr>
              <a:pPr>
                <a:buClr>
                  <a:srgbClr val="000000"/>
                </a:buClr>
                <a:buSzPct val="65000"/>
                <a:buFont typeface="Wingdings" pitchFamily="2" charset="2"/>
                <a:buNone/>
                <a:defRPr/>
              </a:pPr>
              <a:t>‹#›</a:t>
            </a:fld>
            <a:r>
              <a:rPr lang="en-US" sz="1800" dirty="0">
                <a:solidFill>
                  <a:srgbClr val="000000"/>
                </a:solidFill>
                <a:latin typeface="Arial" charset="0"/>
                <a:cs typeface="Arial" charset="0"/>
              </a:rPr>
              <a:t> -</a:t>
            </a:r>
          </a:p>
        </p:txBody>
      </p:sp>
      <p:sp>
        <p:nvSpPr>
          <p:cNvPr id="8" name="Text Box 20"/>
          <p:cNvSpPr txBox="1">
            <a:spLocks noChangeArrowheads="1"/>
          </p:cNvSpPr>
          <p:nvPr/>
        </p:nvSpPr>
        <p:spPr bwMode="gray">
          <a:xfrm>
            <a:off x="986377" y="12962496"/>
            <a:ext cx="22021800" cy="369332"/>
          </a:xfrm>
          <a:prstGeom prst="rect">
            <a:avLst/>
          </a:prstGeom>
          <a:noFill/>
          <a:ln w="12700">
            <a:noFill/>
            <a:miter lim="800000"/>
            <a:headEnd/>
            <a:tailEnd/>
          </a:ln>
          <a:effectLst>
            <a:prstShdw prst="shdw17" dist="17961" dir="2700000">
              <a:srgbClr val="DDDDDD">
                <a:gamma/>
                <a:shade val="60000"/>
                <a:invGamma/>
              </a:srgbClr>
            </a:prstShdw>
          </a:effectLst>
        </p:spPr>
        <p:txBody>
          <a:bodyPr lIns="0" tIns="0" rIns="0" bIns="0" anchor="b" anchorCtr="1">
            <a:spAutoFit/>
          </a:bodyPr>
          <a:lstStyle/>
          <a:p>
            <a:pPr>
              <a:defRPr/>
            </a:pPr>
            <a:r>
              <a:rPr lang="en-US" sz="1200" dirty="0">
                <a:solidFill>
                  <a:srgbClr val="000000"/>
                </a:solidFill>
                <a:latin typeface="Arial" charset="0"/>
                <a:cs typeface="Arial" charset="0"/>
              </a:rPr>
              <a:t>This written communication was prepared solely for the benefit, information, and confidential internal use of Independence Blue Cross, BlueCross BlueShield of Massachusetts and Lifetime Healthcare / Excellus Health Plan and is not intended to be, and should not be, used by any other person or entity.  No other person or entity is entitled to rely, in any manner or for any purpose, on this written communication. </a:t>
            </a:r>
          </a:p>
        </p:txBody>
      </p:sp>
      <p:sp>
        <p:nvSpPr>
          <p:cNvPr id="12" name="Text Box 20"/>
          <p:cNvSpPr txBox="1">
            <a:spLocks noChangeArrowheads="1"/>
          </p:cNvSpPr>
          <p:nvPr/>
        </p:nvSpPr>
        <p:spPr bwMode="gray">
          <a:xfrm rot="16200000">
            <a:off x="20457087" y="7233934"/>
            <a:ext cx="6998711" cy="26096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hangingPunct="0">
              <a:lnSpc>
                <a:spcPct val="106000"/>
              </a:lnSpc>
              <a:buClr>
                <a:srgbClr val="000000"/>
              </a:buClr>
              <a:buSzPct val="65000"/>
              <a:buFont typeface="Wingdings" pitchFamily="2" charset="2"/>
              <a:buNone/>
              <a:defRPr/>
            </a:pPr>
            <a:r>
              <a:rPr lang="en-US" sz="1600" i="1" dirty="0">
                <a:solidFill>
                  <a:srgbClr val="000000"/>
                </a:solidFill>
                <a:latin typeface="Arial" charset="0"/>
                <a:cs typeface="+mn-cs"/>
              </a:rPr>
              <a:t>Privileged &amp; Confidential Working Draft (In Process and For Discussion Only)</a:t>
            </a:r>
          </a:p>
        </p:txBody>
      </p:sp>
    </p:spTree>
    <p:extLst>
      <p:ext uri="{BB962C8B-B14F-4D97-AF65-F5344CB8AC3E}">
        <p14:creationId xmlns:p14="http://schemas.microsoft.com/office/powerpoint/2010/main" val="5642404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ftr="0" dt="0"/>
  <p:txStyles>
    <p:titleStyle>
      <a:lvl1pPr algn="l" rtl="0" eaLnBrk="0" fontAlgn="base" hangingPunct="0">
        <a:lnSpc>
          <a:spcPct val="106000"/>
        </a:lnSpc>
        <a:spcBef>
          <a:spcPct val="0"/>
        </a:spcBef>
        <a:spcAft>
          <a:spcPct val="0"/>
        </a:spcAft>
        <a:defRPr sz="3200" b="1">
          <a:solidFill>
            <a:schemeClr val="tx1"/>
          </a:solidFill>
          <a:latin typeface="+mj-lt"/>
          <a:ea typeface="+mj-ea"/>
          <a:cs typeface="+mj-cs"/>
        </a:defRPr>
      </a:lvl1pPr>
      <a:lvl2pPr algn="l" rtl="0" eaLnBrk="0" fontAlgn="base" hangingPunct="0">
        <a:lnSpc>
          <a:spcPct val="106000"/>
        </a:lnSpc>
        <a:spcBef>
          <a:spcPct val="0"/>
        </a:spcBef>
        <a:spcAft>
          <a:spcPct val="0"/>
        </a:spcAft>
        <a:defRPr sz="3200" b="1">
          <a:solidFill>
            <a:schemeClr val="tx1"/>
          </a:solidFill>
          <a:latin typeface="Arial" charset="0"/>
        </a:defRPr>
      </a:lvl2pPr>
      <a:lvl3pPr algn="l" rtl="0" eaLnBrk="0" fontAlgn="base" hangingPunct="0">
        <a:lnSpc>
          <a:spcPct val="106000"/>
        </a:lnSpc>
        <a:spcBef>
          <a:spcPct val="0"/>
        </a:spcBef>
        <a:spcAft>
          <a:spcPct val="0"/>
        </a:spcAft>
        <a:defRPr sz="3200" b="1">
          <a:solidFill>
            <a:schemeClr val="tx1"/>
          </a:solidFill>
          <a:latin typeface="Arial" charset="0"/>
        </a:defRPr>
      </a:lvl3pPr>
      <a:lvl4pPr algn="l" rtl="0" eaLnBrk="0" fontAlgn="base" hangingPunct="0">
        <a:lnSpc>
          <a:spcPct val="106000"/>
        </a:lnSpc>
        <a:spcBef>
          <a:spcPct val="0"/>
        </a:spcBef>
        <a:spcAft>
          <a:spcPct val="0"/>
        </a:spcAft>
        <a:defRPr sz="3200" b="1">
          <a:solidFill>
            <a:schemeClr val="tx1"/>
          </a:solidFill>
          <a:latin typeface="Arial" charset="0"/>
        </a:defRPr>
      </a:lvl4pPr>
      <a:lvl5pPr algn="l" rtl="0" eaLnBrk="0" fontAlgn="base" hangingPunct="0">
        <a:lnSpc>
          <a:spcPct val="106000"/>
        </a:lnSpc>
        <a:spcBef>
          <a:spcPct val="0"/>
        </a:spcBef>
        <a:spcAft>
          <a:spcPct val="0"/>
        </a:spcAft>
        <a:defRPr sz="3200" b="1">
          <a:solidFill>
            <a:schemeClr val="tx1"/>
          </a:solidFill>
          <a:latin typeface="Arial" charset="0"/>
        </a:defRPr>
      </a:lvl5pPr>
      <a:lvl6pPr marL="914400" algn="l" rtl="0" fontAlgn="base">
        <a:lnSpc>
          <a:spcPct val="106000"/>
        </a:lnSpc>
        <a:spcBef>
          <a:spcPct val="0"/>
        </a:spcBef>
        <a:spcAft>
          <a:spcPct val="0"/>
        </a:spcAft>
        <a:defRPr sz="3200" b="1">
          <a:solidFill>
            <a:schemeClr val="tx1"/>
          </a:solidFill>
          <a:latin typeface="Arial" charset="0"/>
        </a:defRPr>
      </a:lvl6pPr>
      <a:lvl7pPr marL="1828800" algn="l" rtl="0" fontAlgn="base">
        <a:lnSpc>
          <a:spcPct val="106000"/>
        </a:lnSpc>
        <a:spcBef>
          <a:spcPct val="0"/>
        </a:spcBef>
        <a:spcAft>
          <a:spcPct val="0"/>
        </a:spcAft>
        <a:defRPr sz="3200" b="1">
          <a:solidFill>
            <a:schemeClr val="tx1"/>
          </a:solidFill>
          <a:latin typeface="Arial" charset="0"/>
        </a:defRPr>
      </a:lvl7pPr>
      <a:lvl8pPr marL="2743200" algn="l" rtl="0" fontAlgn="base">
        <a:lnSpc>
          <a:spcPct val="106000"/>
        </a:lnSpc>
        <a:spcBef>
          <a:spcPct val="0"/>
        </a:spcBef>
        <a:spcAft>
          <a:spcPct val="0"/>
        </a:spcAft>
        <a:defRPr sz="3200" b="1">
          <a:solidFill>
            <a:schemeClr val="tx1"/>
          </a:solidFill>
          <a:latin typeface="Arial" charset="0"/>
        </a:defRPr>
      </a:lvl8pPr>
      <a:lvl9pPr marL="3657600" algn="l" rtl="0" fontAlgn="base">
        <a:lnSpc>
          <a:spcPct val="106000"/>
        </a:lnSpc>
        <a:spcBef>
          <a:spcPct val="0"/>
        </a:spcBef>
        <a:spcAft>
          <a:spcPct val="0"/>
        </a:spcAft>
        <a:defRPr sz="3200" b="1">
          <a:solidFill>
            <a:schemeClr val="tx1"/>
          </a:solidFill>
          <a:latin typeface="Arial" charset="0"/>
        </a:defRPr>
      </a:lvl9pPr>
    </p:titleStyle>
    <p:bodyStyle>
      <a:lvl1pPr marL="685800" indent="-685800" algn="l" rtl="0" eaLnBrk="0" fontAlgn="base" hangingPunct="0">
        <a:lnSpc>
          <a:spcPct val="106000"/>
        </a:lnSpc>
        <a:spcBef>
          <a:spcPct val="80000"/>
        </a:spcBef>
        <a:spcAft>
          <a:spcPct val="0"/>
        </a:spcAft>
        <a:buClr>
          <a:schemeClr val="tx1"/>
        </a:buClr>
        <a:buSzPct val="80000"/>
        <a:buFont typeface="Wingdings" pitchFamily="2" charset="2"/>
        <a:defRPr sz="2600">
          <a:solidFill>
            <a:schemeClr val="tx1"/>
          </a:solidFill>
          <a:latin typeface="+mn-lt"/>
          <a:ea typeface="+mn-ea"/>
          <a:cs typeface="+mn-cs"/>
        </a:defRPr>
      </a:lvl1pPr>
      <a:lvl2pPr marL="339726" indent="-336550" algn="l" rtl="0" eaLnBrk="0" fontAlgn="base" hangingPunct="0">
        <a:lnSpc>
          <a:spcPct val="106000"/>
        </a:lnSpc>
        <a:spcBef>
          <a:spcPct val="80000"/>
        </a:spcBef>
        <a:spcAft>
          <a:spcPct val="0"/>
        </a:spcAft>
        <a:buClr>
          <a:schemeClr val="tx1"/>
        </a:buClr>
        <a:buSzPct val="80000"/>
        <a:buFont typeface="Wingdings 2" pitchFamily="18" charset="2"/>
        <a:buChar char="¡"/>
        <a:defRPr sz="2600">
          <a:solidFill>
            <a:schemeClr val="tx1"/>
          </a:solidFill>
          <a:latin typeface="+mn-lt"/>
        </a:defRPr>
      </a:lvl2pPr>
      <a:lvl3pPr marL="688976" indent="-346076" algn="l" rtl="0" eaLnBrk="0" fontAlgn="base" hangingPunct="0">
        <a:lnSpc>
          <a:spcPct val="106000"/>
        </a:lnSpc>
        <a:spcBef>
          <a:spcPct val="40000"/>
        </a:spcBef>
        <a:spcAft>
          <a:spcPct val="0"/>
        </a:spcAft>
        <a:buClr>
          <a:schemeClr val="tx1"/>
        </a:buClr>
        <a:buSzPct val="80000"/>
        <a:buFont typeface="Arial" charset="0"/>
        <a:buChar char="–"/>
        <a:defRPr sz="2200">
          <a:solidFill>
            <a:schemeClr val="tx1"/>
          </a:solidFill>
          <a:latin typeface="+mn-lt"/>
        </a:defRPr>
      </a:lvl3pPr>
      <a:lvl4pPr marL="1035050" indent="-342900" algn="l" rtl="0" eaLnBrk="0" fontAlgn="base" hangingPunct="0">
        <a:lnSpc>
          <a:spcPct val="106000"/>
        </a:lnSpc>
        <a:spcBef>
          <a:spcPct val="20000"/>
        </a:spcBef>
        <a:spcAft>
          <a:spcPct val="0"/>
        </a:spcAft>
        <a:buClr>
          <a:schemeClr val="tx1"/>
        </a:buClr>
        <a:buSzPct val="80000"/>
        <a:buChar char="•"/>
        <a:defRPr sz="2200">
          <a:solidFill>
            <a:schemeClr val="tx1"/>
          </a:solidFill>
          <a:latin typeface="+mn-lt"/>
        </a:defRPr>
      </a:lvl4pPr>
      <a:lvl5pPr marL="2892426" indent="-473076" algn="l" rtl="0" eaLnBrk="0" fontAlgn="base" hangingPunct="0">
        <a:spcBef>
          <a:spcPct val="20000"/>
        </a:spcBef>
        <a:spcAft>
          <a:spcPct val="0"/>
        </a:spcAft>
        <a:buClr>
          <a:schemeClr val="tx1"/>
        </a:buClr>
        <a:buChar char="–"/>
        <a:defRPr sz="2400">
          <a:solidFill>
            <a:schemeClr val="tx1"/>
          </a:solidFill>
          <a:latin typeface="+mn-lt"/>
        </a:defRPr>
      </a:lvl5pPr>
      <a:lvl6pPr marL="3806826" indent="-473076" algn="l" rtl="0" fontAlgn="base">
        <a:spcBef>
          <a:spcPct val="20000"/>
        </a:spcBef>
        <a:spcAft>
          <a:spcPct val="0"/>
        </a:spcAft>
        <a:buClr>
          <a:schemeClr val="tx1"/>
        </a:buClr>
        <a:buChar char="–"/>
        <a:defRPr sz="2400">
          <a:solidFill>
            <a:schemeClr val="tx1"/>
          </a:solidFill>
          <a:latin typeface="+mn-lt"/>
        </a:defRPr>
      </a:lvl6pPr>
      <a:lvl7pPr marL="4721226" indent="-473076" algn="l" rtl="0" fontAlgn="base">
        <a:spcBef>
          <a:spcPct val="20000"/>
        </a:spcBef>
        <a:spcAft>
          <a:spcPct val="0"/>
        </a:spcAft>
        <a:buClr>
          <a:schemeClr val="tx1"/>
        </a:buClr>
        <a:buChar char="–"/>
        <a:defRPr sz="2400">
          <a:solidFill>
            <a:schemeClr val="tx1"/>
          </a:solidFill>
          <a:latin typeface="+mn-lt"/>
        </a:defRPr>
      </a:lvl7pPr>
      <a:lvl8pPr marL="5635626" indent="-473076" algn="l" rtl="0" fontAlgn="base">
        <a:spcBef>
          <a:spcPct val="20000"/>
        </a:spcBef>
        <a:spcAft>
          <a:spcPct val="0"/>
        </a:spcAft>
        <a:buClr>
          <a:schemeClr val="tx1"/>
        </a:buClr>
        <a:buChar char="–"/>
        <a:defRPr sz="2400">
          <a:solidFill>
            <a:schemeClr val="tx1"/>
          </a:solidFill>
          <a:latin typeface="+mn-lt"/>
        </a:defRPr>
      </a:lvl8pPr>
      <a:lvl9pPr marL="6550026" indent="-473076"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12795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19200" y="2286002"/>
            <a:ext cx="21945600" cy="9601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97403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l" defTabSz="914400" rtl="0" eaLnBrk="1" latinLnBrk="0" hangingPunct="1">
        <a:spcBef>
          <a:spcPct val="0"/>
        </a:spcBef>
        <a:buNone/>
        <a:defRPr sz="6400" kern="1200" cap="all">
          <a:solidFill>
            <a:srgbClr val="B84942"/>
          </a:solidFill>
          <a:latin typeface="+mj-lt"/>
          <a:ea typeface="+mj-ea"/>
          <a:cs typeface="+mj-cs"/>
        </a:defRPr>
      </a:lvl1pPr>
    </p:titleStyle>
    <p:bodyStyle>
      <a:lvl1pPr marL="685800" indent="-685800" algn="l" defTabSz="914400" rtl="0" eaLnBrk="1" latinLnBrk="0" hangingPunct="1">
        <a:spcBef>
          <a:spcPct val="20000"/>
        </a:spcBef>
        <a:buFont typeface="Arial"/>
        <a:buChar char="•"/>
        <a:defRPr sz="36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3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36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36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36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fontAlgn="auto">
              <a:spcBef>
                <a:spcPts val="0"/>
              </a:spcBef>
              <a:spcAft>
                <a:spcPts val="0"/>
              </a:spcAft>
            </a:pPr>
            <a:fld id="{CC5E71BA-4647-4CEF-A95E-D9CFA94907D9}" type="datetimeFigureOut">
              <a:rPr lang="en-US" smtClean="0">
                <a:solidFill>
                  <a:prstClr val="black">
                    <a:tint val="75000"/>
                  </a:prstClr>
                </a:solidFill>
                <a:latin typeface="Calibri" panose="020F0502020204030204"/>
              </a:rPr>
              <a:pPr fontAlgn="auto">
                <a:spcBef>
                  <a:spcPts val="0"/>
                </a:spcBef>
                <a:spcAft>
                  <a:spcPts val="0"/>
                </a:spcAft>
              </a:pPr>
              <a:t>4/17/20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fontAlgn="auto">
              <a:spcBef>
                <a:spcPts val="0"/>
              </a:spcBef>
              <a:spcAft>
                <a:spcPts val="0"/>
              </a:spcAft>
            </a:pPr>
            <a:fld id="{3A8A5BCE-2408-425B-A1BD-A411BEE11C69}"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2782701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3069561A-0689-4BC2-8B4A-EE07953212C1}"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B1026B5-6B2E-4646-A561-0D37D44E61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6559705"/>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transition advClick="0" advTm="3000"/>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3069561A-0689-4BC2-8B4A-EE07953212C1}" type="datetime1">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B1026B5-6B2E-4646-A561-0D37D44E61D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9948713"/>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D911C0F-7F77-47A6-AF74-65E049748EAF}" type="datetimeFigureOut">
              <a:rPr lang="en-US" smtClean="0">
                <a:solidFill>
                  <a:prstClr val="black">
                    <a:tint val="75000"/>
                  </a:prstClr>
                </a:solidFill>
              </a:rPr>
              <a:pPr/>
              <a:t>4/17/20</a:t>
            </a:fld>
            <a:endParaRPr lang="en-US">
              <a:solidFill>
                <a:prstClr val="black">
                  <a:tint val="75000"/>
                </a:prstClr>
              </a:solidFill>
            </a:endParaRPr>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48974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B1026B5-6B2E-4646-A561-0D37D44E61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899682"/>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22.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8.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hhs.gov/hipaa/for-professionals/special-topics/emergency-preparedness/notification-enforcement-discretion-telehealth/index.html" TargetMode="Externa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9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6.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6.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6.xml"/><Relationship Id="rId5" Type="http://schemas.openxmlformats.org/officeDocument/2006/relationships/image" Target="../media/image69.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98.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98.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98.xml"/><Relationship Id="rId5" Type="http://schemas.openxmlformats.org/officeDocument/2006/relationships/image" Target="../media/image74.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34.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13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22.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46AE28-7BDC-E04B-BBEB-CD511043598A}"/>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228600" y="0"/>
            <a:ext cx="24351344" cy="13422088"/>
          </a:xfrm>
          <a:prstGeom prst="rect">
            <a:avLst/>
          </a:prstGeom>
          <a:solidFill>
            <a:srgbClr val="6A6D8E"/>
          </a:solidFill>
        </p:spPr>
      </p:pic>
      <p:sp>
        <p:nvSpPr>
          <p:cNvPr id="7" name="Rounded Rectangle 6">
            <a:extLst>
              <a:ext uri="{FF2B5EF4-FFF2-40B4-BE49-F238E27FC236}">
                <a16:creationId xmlns:a16="http://schemas.microsoft.com/office/drawing/2014/main" xmlns="" id="{96E7799F-6E1D-A247-A493-5174FBFAEA03}"/>
              </a:ext>
            </a:extLst>
          </p:cNvPr>
          <p:cNvSpPr/>
          <p:nvPr/>
        </p:nvSpPr>
        <p:spPr>
          <a:xfrm>
            <a:off x="42331" y="13716000"/>
            <a:ext cx="24341670" cy="408656"/>
          </a:xfrm>
          <a:prstGeom prst="roundRect">
            <a:avLst>
              <a:gd name="adj" fmla="val 0"/>
            </a:avLst>
          </a:prstGeom>
          <a:solidFill>
            <a:srgbClr val="6B6D88"/>
          </a:solidFill>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pPr fontAlgn="auto">
              <a:spcBef>
                <a:spcPts val="0"/>
              </a:spcBef>
              <a:spcAft>
                <a:spcPts val="0"/>
              </a:spcAft>
            </a:pPr>
            <a:endParaRPr lang="en-US" sz="3600" dirty="0">
              <a:solidFill>
                <a:srgbClr val="6B6D88"/>
              </a:solidFill>
            </a:endParaRPr>
          </a:p>
        </p:txBody>
      </p:sp>
      <p:sp>
        <p:nvSpPr>
          <p:cNvPr id="2" name="TextBox 1">
            <a:extLst>
              <a:ext uri="{FF2B5EF4-FFF2-40B4-BE49-F238E27FC236}">
                <a16:creationId xmlns:a16="http://schemas.microsoft.com/office/drawing/2014/main" xmlns="" id="{373B9896-DC20-974D-9D21-35C6EC83E698}"/>
              </a:ext>
            </a:extLst>
          </p:cNvPr>
          <p:cNvSpPr txBox="1"/>
          <p:nvPr/>
        </p:nvSpPr>
        <p:spPr>
          <a:xfrm>
            <a:off x="586963" y="12399494"/>
            <a:ext cx="21721139" cy="1015663"/>
          </a:xfrm>
          <a:prstGeom prst="rect">
            <a:avLst/>
          </a:prstGeom>
          <a:noFill/>
        </p:spPr>
        <p:txBody>
          <a:bodyPr wrap="none" rtlCol="0">
            <a:spAutoFit/>
          </a:bodyPr>
          <a:lstStyle/>
          <a:p>
            <a:r>
              <a:rPr lang="en-US" sz="6000" b="1" dirty="0" smtClean="0">
                <a:solidFill>
                  <a:srgbClr val="33475B"/>
                </a:solidFill>
                <a:latin typeface="Open Sans Light" panose="020B0306030504020204" pitchFamily="34" charset="0"/>
                <a:ea typeface="Open Sans Light" panose="020B0306030504020204" pitchFamily="34" charset="0"/>
                <a:cs typeface="Open Sans Light" panose="020B0306030504020204" pitchFamily="34" charset="0"/>
              </a:rPr>
              <a:t>How to Rapidly Deploy a Telehealth Cancer Genetics Program</a:t>
            </a:r>
            <a:endParaRPr lang="en-US" sz="6000" b="1" dirty="0">
              <a:solidFill>
                <a:srgbClr val="33475B"/>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xmlns="" id="{B2B4D993-E1F5-4A32-A198-3249F1F3A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841" y="9802068"/>
            <a:ext cx="13497663" cy="2431555"/>
          </a:xfrm>
          <a:prstGeom prst="rect">
            <a:avLst/>
          </a:prstGeom>
        </p:spPr>
      </p:pic>
    </p:spTree>
    <p:extLst>
      <p:ext uri="{BB962C8B-B14F-4D97-AF65-F5344CB8AC3E}">
        <p14:creationId xmlns:p14="http://schemas.microsoft.com/office/powerpoint/2010/main" val="36678982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33" name="Rectangle 32"/>
          <p:cNvSpPr>
            <a:spLocks/>
          </p:cNvSpPr>
          <p:nvPr/>
        </p:nvSpPr>
        <p:spPr bwMode="auto">
          <a:xfrm>
            <a:off x="381000" y="642387"/>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Build pipeline of patients for staff to call and educate</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3" name="Slide Number Placeholder 2"/>
          <p:cNvSpPr>
            <a:spLocks noGrp="1"/>
          </p:cNvSpPr>
          <p:nvPr>
            <p:ph type="sldNum" sz="quarter" idx="12"/>
          </p:nvPr>
        </p:nvSpPr>
        <p:spPr/>
        <p:txBody>
          <a:bodyPr/>
          <a:lstStyle/>
          <a:p>
            <a:fld id="{8B1026B5-6B2E-4646-A561-0D37D44E61DC}" type="slidenum">
              <a:rPr lang="en-US" smtClean="0">
                <a:solidFill>
                  <a:prstClr val="black"/>
                </a:solidFill>
              </a:rPr>
              <a:pPr/>
              <a:t>10</a:t>
            </a:fld>
            <a:endParaRPr lang="en-US">
              <a:solidFill>
                <a:prstClr val="black"/>
              </a:solidFill>
            </a:endParaRPr>
          </a:p>
        </p:txBody>
      </p:sp>
      <p:pic>
        <p:nvPicPr>
          <p:cNvPr id="2" name="Picture 1">
            <a:extLst>
              <a:ext uri="{FF2B5EF4-FFF2-40B4-BE49-F238E27FC236}">
                <a16:creationId xmlns:a16="http://schemas.microsoft.com/office/drawing/2014/main" xmlns="" id="{D6BB7337-E65A-45C2-B5B4-A8741A947B54}"/>
              </a:ext>
            </a:extLst>
          </p:cNvPr>
          <p:cNvPicPr>
            <a:picLocks noChangeAspect="1"/>
          </p:cNvPicPr>
          <p:nvPr/>
        </p:nvPicPr>
        <p:blipFill>
          <a:blip r:embed="rId4"/>
          <a:stretch>
            <a:fillRect/>
          </a:stretch>
        </p:blipFill>
        <p:spPr>
          <a:xfrm>
            <a:off x="838200" y="2590800"/>
            <a:ext cx="22579708" cy="6477000"/>
          </a:xfrm>
          <a:prstGeom prst="rect">
            <a:avLst/>
          </a:prstGeom>
        </p:spPr>
      </p:pic>
      <p:sp>
        <p:nvSpPr>
          <p:cNvPr id="8" name="Rectangle 12">
            <a:extLst>
              <a:ext uri="{FF2B5EF4-FFF2-40B4-BE49-F238E27FC236}">
                <a16:creationId xmlns:a16="http://schemas.microsoft.com/office/drawing/2014/main" xmlns="" id="{D0F30F83-6C14-4AC3-A88D-DBCE5AAC6C27}"/>
              </a:ext>
            </a:extLst>
          </p:cNvPr>
          <p:cNvSpPr>
            <a:spLocks/>
          </p:cNvSpPr>
          <p:nvPr/>
        </p:nvSpPr>
        <p:spPr bwMode="auto">
          <a:xfrm>
            <a:off x="1752600" y="9412923"/>
            <a:ext cx="15697200"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4800" dirty="0">
                <a:solidFill>
                  <a:srgbClr val="44546A"/>
                </a:solidFill>
                <a:latin typeface="Open Sans Light" panose="020B0306030504020204" pitchFamily="34" charset="0"/>
                <a:sym typeface="Open Sans Light" panose="020B0306030504020204" pitchFamily="34" charset="0"/>
              </a:rPr>
              <a:t>All screened patients will appear on dashboard</a:t>
            </a:r>
          </a:p>
          <a:p>
            <a:pPr marL="1028700" lvl="1" indent="-571500">
              <a:buFont typeface="Arial" panose="020B0604020202020204" pitchFamily="34" charset="0"/>
              <a:buChar char="•"/>
            </a:pPr>
            <a:r>
              <a:rPr lang="en-US" sz="4800" dirty="0">
                <a:solidFill>
                  <a:srgbClr val="E7E6E6">
                    <a:lumMod val="50000"/>
                  </a:srgbClr>
                </a:solidFill>
                <a:latin typeface="Open Sans Light" panose="020B0306030504020204" pitchFamily="34" charset="0"/>
                <a:sym typeface="Open Sans Light" panose="020B0306030504020204" pitchFamily="34" charset="0"/>
              </a:rPr>
              <a:t>Most recent to oldest</a:t>
            </a:r>
          </a:p>
          <a:p>
            <a:pPr marL="1028700" lvl="1" indent="-571500">
              <a:buFont typeface="Arial" panose="020B0604020202020204" pitchFamily="34" charset="0"/>
              <a:buChar char="•"/>
            </a:pPr>
            <a:r>
              <a:rPr lang="en-US" sz="4800" dirty="0">
                <a:solidFill>
                  <a:srgbClr val="E7E6E6">
                    <a:lumMod val="50000"/>
                  </a:srgbClr>
                </a:solidFill>
                <a:latin typeface="Open Sans Light" panose="020B0306030504020204" pitchFamily="34" charset="0"/>
                <a:sym typeface="Open Sans Light" panose="020B0306030504020204" pitchFamily="34" charset="0"/>
              </a:rPr>
              <a:t>Evaluate patient risk/eligibility at a glance</a:t>
            </a:r>
          </a:p>
          <a:p>
            <a:pPr marL="1028700" lvl="1" indent="-571500">
              <a:buFont typeface="Arial" panose="020B0604020202020204" pitchFamily="34" charset="0"/>
              <a:buChar char="•"/>
            </a:pPr>
            <a:r>
              <a:rPr lang="en-US" sz="4800" dirty="0">
                <a:solidFill>
                  <a:srgbClr val="E7E6E6">
                    <a:lumMod val="50000"/>
                  </a:srgbClr>
                </a:solidFill>
                <a:latin typeface="Open Sans Light" panose="020B0306030504020204" pitchFamily="34" charset="0"/>
                <a:sym typeface="Open Sans Light" panose="020B0306030504020204" pitchFamily="34" charset="0"/>
              </a:rPr>
              <a:t>Easy print button to see patient responses</a:t>
            </a:r>
          </a:p>
        </p:txBody>
      </p:sp>
    </p:spTree>
    <p:extLst>
      <p:ext uri="{BB962C8B-B14F-4D97-AF65-F5344CB8AC3E}">
        <p14:creationId xmlns:p14="http://schemas.microsoft.com/office/powerpoint/2010/main" val="1385872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The Outcomes</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8" name="Rectangle 7"/>
          <p:cNvSpPr/>
          <p:nvPr/>
        </p:nvSpPr>
        <p:spPr>
          <a:xfrm>
            <a:off x="3733800" y="4876800"/>
            <a:ext cx="1905000" cy="6030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018489" y="3962400"/>
            <a:ext cx="1335622" cy="646331"/>
          </a:xfrm>
          <a:prstGeom prst="rect">
            <a:avLst/>
          </a:prstGeom>
          <a:noFill/>
        </p:spPr>
        <p:txBody>
          <a:bodyPr wrap="none" rtlCol="0">
            <a:spAutoFit/>
          </a:bodyPr>
          <a:lstStyle/>
          <a:p>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2,021</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p:cNvSpPr txBox="1"/>
          <p:nvPr/>
        </p:nvSpPr>
        <p:spPr>
          <a:xfrm>
            <a:off x="9013645" y="9614497"/>
            <a:ext cx="769763" cy="1323439"/>
          </a:xfrm>
          <a:prstGeom prst="rect">
            <a:avLst/>
          </a:prstGeom>
          <a:noFill/>
        </p:spPr>
        <p:txBody>
          <a:bodyPr wrap="none" rtlCol="0">
            <a:spAutoFit/>
          </a:bodyPr>
          <a:lstStyle/>
          <a:p>
            <a:r>
              <a:rPr lang="en-US" sz="8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0</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11"/>
          <p:cNvSpPr>
            <a:spLocks/>
          </p:cNvSpPr>
          <p:nvPr/>
        </p:nvSpPr>
        <p:spPr bwMode="auto">
          <a:xfrm>
            <a:off x="2717700" y="2385757"/>
            <a:ext cx="7964488"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800" b="1" dirty="0" smtClean="0">
                <a:solidFill>
                  <a:srgbClr val="4D4D4D"/>
                </a:solidFill>
                <a:latin typeface="Open Sans Light" charset="0"/>
                <a:ea typeface="Open Sans Light" charset="0"/>
                <a:cs typeface="Open Sans Light" charset="0"/>
                <a:sym typeface="Open Sans Light" charset="0"/>
              </a:rPr>
              <a:t>Digital Marketing Campaign</a:t>
            </a:r>
            <a:endParaRPr lang="en-US" sz="4800" b="1" dirty="0">
              <a:solidFill>
                <a:srgbClr val="4D4D4D"/>
              </a:solidFill>
              <a:latin typeface="Open Sans Light" charset="0"/>
              <a:ea typeface="Open Sans Light" charset="0"/>
              <a:cs typeface="Open Sans Light" charset="0"/>
              <a:sym typeface="Open Sans Light" charset="0"/>
            </a:endParaRPr>
          </a:p>
        </p:txBody>
      </p:sp>
      <p:sp>
        <p:nvSpPr>
          <p:cNvPr id="13" name="TextBox 12"/>
          <p:cNvSpPr txBox="1"/>
          <p:nvPr/>
        </p:nvSpPr>
        <p:spPr>
          <a:xfrm>
            <a:off x="3219795" y="11016788"/>
            <a:ext cx="2919774" cy="646331"/>
          </a:xfrm>
          <a:prstGeom prst="rect">
            <a:avLst/>
          </a:prstGeom>
          <a:noFill/>
        </p:spPr>
        <p:txBody>
          <a:bodyPr wrap="none" rtlCol="0">
            <a:spAutoFit/>
          </a:bodyPr>
          <a:lstStyle/>
          <a:p>
            <a:pPr algn="ct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 Views</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Box 13"/>
          <p:cNvSpPr txBox="1"/>
          <p:nvPr/>
        </p:nvSpPr>
        <p:spPr>
          <a:xfrm>
            <a:off x="7748053" y="11016788"/>
            <a:ext cx="3300948" cy="1200329"/>
          </a:xfrm>
          <a:prstGeom prst="rect">
            <a:avLst/>
          </a:prstGeom>
          <a:noFill/>
        </p:spPr>
        <p:txBody>
          <a:bodyPr wrap="square" rtlCol="0">
            <a:spAutoFit/>
          </a:bodyPr>
          <a:lstStyle/>
          <a:p>
            <a:pPr algn="ct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 Completions</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Rectangle 12">
            <a:extLst>
              <a:ext uri="{FF2B5EF4-FFF2-40B4-BE49-F238E27FC236}">
                <a16:creationId xmlns:a16="http://schemas.microsoft.com/office/drawing/2014/main" xmlns="" id="{D0F30F83-6C14-4AC3-A88D-DBCE5AAC6C27}"/>
              </a:ext>
            </a:extLst>
          </p:cNvPr>
          <p:cNvSpPr>
            <a:spLocks/>
          </p:cNvSpPr>
          <p:nvPr/>
        </p:nvSpPr>
        <p:spPr bwMode="auto">
          <a:xfrm>
            <a:off x="14401800" y="3723171"/>
            <a:ext cx="7772400" cy="738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1028700" lvl="1" indent="-571500">
              <a:buFont typeface="Arial" panose="020B0604020202020204" pitchFamily="34" charset="0"/>
              <a:buChar char="•"/>
            </a:pPr>
            <a:r>
              <a:rPr lang="en-US" sz="4800" dirty="0" smtClean="0">
                <a:latin typeface="Open Sans Light" panose="020B0306030504020204" pitchFamily="34" charset="0"/>
                <a:sym typeface="Open Sans Light" panose="020B0306030504020204" pitchFamily="34" charset="0"/>
              </a:rPr>
              <a:t>Patients were interested and viewed the content but…</a:t>
            </a:r>
            <a:endParaRPr lang="en-US" sz="4800" dirty="0">
              <a:latin typeface="Open Sans Light" panose="020B0306030504020204" pitchFamily="34" charset="0"/>
              <a:sym typeface="Open Sans Light" panose="020B0306030504020204" pitchFamily="34" charset="0"/>
            </a:endParaRPr>
          </a:p>
          <a:p>
            <a:pPr marL="1485900" lvl="2" indent="-571500">
              <a:buFont typeface="Arial" panose="020B0604020202020204" pitchFamily="34" charset="0"/>
              <a:buChar char="•"/>
            </a:pPr>
            <a:r>
              <a:rPr lang="en-US" sz="4800" dirty="0" smtClean="0">
                <a:latin typeface="Open Sans Light" panose="020B0306030504020204" pitchFamily="34" charset="0"/>
                <a:sym typeface="Open Sans Light" panose="020B0306030504020204" pitchFamily="34" charset="0"/>
              </a:rPr>
              <a:t>Needed to understand of who the information was going to</a:t>
            </a:r>
            <a:endParaRPr lang="en-US" sz="4800" dirty="0">
              <a:latin typeface="Open Sans Light" panose="020B0306030504020204" pitchFamily="34" charset="0"/>
              <a:sym typeface="Open Sans Light" panose="020B0306030504020204" pitchFamily="34" charset="0"/>
            </a:endParaRPr>
          </a:p>
          <a:p>
            <a:pPr marL="1485900" lvl="2" indent="-571500">
              <a:buFont typeface="Arial" panose="020B0604020202020204" pitchFamily="34" charset="0"/>
              <a:buChar char="•"/>
            </a:pPr>
            <a:r>
              <a:rPr lang="en-US" sz="4800" dirty="0" smtClean="0">
                <a:latin typeface="Open Sans Light" panose="020B0306030504020204" pitchFamily="34" charset="0"/>
                <a:sym typeface="Open Sans Light" panose="020B0306030504020204" pitchFamily="34" charset="0"/>
              </a:rPr>
              <a:t>Communication from the primary care provider was important</a:t>
            </a:r>
            <a:endParaRPr lang="en-US" sz="4800" dirty="0">
              <a:latin typeface="Open Sans Light" panose="020B0306030504020204" pitchFamily="34" charset="0"/>
              <a:sym typeface="Open Sans Light" panose="020B0306030504020204" pitchFamily="34" charset="0"/>
            </a:endParaRPr>
          </a:p>
        </p:txBody>
      </p:sp>
    </p:spTree>
    <p:extLst>
      <p:ext uri="{BB962C8B-B14F-4D97-AF65-F5344CB8AC3E}">
        <p14:creationId xmlns:p14="http://schemas.microsoft.com/office/powerpoint/2010/main" val="188064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normAutofit/>
          </a:bodyPr>
          <a:lstStyle/>
          <a:p>
            <a:endParaRPr lang="en-US" sz="1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Proactive screening via email</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40039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Step 1: Engage Preventative Care Providers</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334" t="20606" r="22110" b="13791"/>
          <a:stretch/>
        </p:blipFill>
        <p:spPr>
          <a:xfrm>
            <a:off x="762000" y="2146299"/>
            <a:ext cx="14124222" cy="10424160"/>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15468600" y="6400800"/>
            <a:ext cx="8610600" cy="1477328"/>
            <a:chOff x="11125200" y="2766535"/>
            <a:chExt cx="8610600" cy="1477328"/>
          </a:xfrm>
        </p:grpSpPr>
        <p:sp>
          <p:nvSpPr>
            <p:cNvPr id="8" name="Rectangle 12">
              <a:extLst>
                <a:ext uri="{FF2B5EF4-FFF2-40B4-BE49-F238E27FC236}">
                  <a16:creationId xmlns:a16="http://schemas.microsoft.com/office/drawing/2014/main" xmlns="" id="{D0F30F83-6C14-4AC3-A88D-DBCE5AAC6C27}"/>
                </a:ext>
              </a:extLst>
            </p:cNvPr>
            <p:cNvSpPr>
              <a:spLocks/>
            </p:cNvSpPr>
            <p:nvPr/>
          </p:nvSpPr>
          <p:spPr bwMode="auto">
            <a:xfrm>
              <a:off x="12390120" y="2766535"/>
              <a:ext cx="734568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dirty="0" smtClean="0">
                  <a:latin typeface="Open Sans Light" panose="020B0306030504020204" pitchFamily="34" charset="0"/>
                  <a:sym typeface="Open Sans Light" panose="020B0306030504020204" pitchFamily="34" charset="0"/>
                </a:rPr>
                <a:t>Benefit: Billing at a higher tier, better quality</a:t>
              </a:r>
              <a:endParaRPr lang="en-US" sz="4800" dirty="0">
                <a:latin typeface="Open Sans Light" panose="020B0306030504020204" pitchFamily="34" charset="0"/>
                <a:sym typeface="Open Sans Light" panose="020B0306030504020204" pitchFamily="34" charset="0"/>
              </a:endParaRPr>
            </a:p>
          </p:txBody>
        </p:sp>
        <p:sp>
          <p:nvSpPr>
            <p:cNvPr id="9" name="Right Arrow 8"/>
            <p:cNvSpPr/>
            <p:nvPr/>
          </p:nvSpPr>
          <p:spPr>
            <a:xfrm rot="10800000">
              <a:off x="11125200" y="31242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5468600" y="8991600"/>
            <a:ext cx="8610600" cy="1477328"/>
            <a:chOff x="11125200" y="2766535"/>
            <a:chExt cx="8610600" cy="1477328"/>
          </a:xfrm>
        </p:grpSpPr>
        <p:sp>
          <p:nvSpPr>
            <p:cNvPr id="11" name="Rectangle 12">
              <a:extLst>
                <a:ext uri="{FF2B5EF4-FFF2-40B4-BE49-F238E27FC236}">
                  <a16:creationId xmlns:a16="http://schemas.microsoft.com/office/drawing/2014/main" xmlns="" id="{D0F30F83-6C14-4AC3-A88D-DBCE5AAC6C27}"/>
                </a:ext>
              </a:extLst>
            </p:cNvPr>
            <p:cNvSpPr>
              <a:spLocks/>
            </p:cNvSpPr>
            <p:nvPr/>
          </p:nvSpPr>
          <p:spPr bwMode="auto">
            <a:xfrm>
              <a:off x="12390120" y="2766535"/>
              <a:ext cx="734568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dirty="0" smtClean="0">
                  <a:latin typeface="Open Sans Light" panose="020B0306030504020204" pitchFamily="34" charset="0"/>
                  <a:sym typeface="Open Sans Light" panose="020B0306030504020204" pitchFamily="34" charset="0"/>
                </a:rPr>
                <a:t>No extra work, we will do everything for you</a:t>
              </a:r>
              <a:endParaRPr lang="en-US" sz="4800" dirty="0">
                <a:latin typeface="Open Sans Light" panose="020B0306030504020204" pitchFamily="34" charset="0"/>
                <a:sym typeface="Open Sans Light" panose="020B0306030504020204" pitchFamily="34" charset="0"/>
              </a:endParaRPr>
            </a:p>
          </p:txBody>
        </p:sp>
        <p:sp>
          <p:nvSpPr>
            <p:cNvPr id="12" name="Right Arrow 11"/>
            <p:cNvSpPr/>
            <p:nvPr/>
          </p:nvSpPr>
          <p:spPr>
            <a:xfrm rot="10800000">
              <a:off x="11125200" y="31242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15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23156" y="393700"/>
            <a:ext cx="203835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Step 2: Enable Providers to Email Patients</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307" t="16974" r="31056" b="9086"/>
          <a:stretch/>
        </p:blipFill>
        <p:spPr>
          <a:xfrm>
            <a:off x="685800" y="1562100"/>
            <a:ext cx="9811062" cy="11734800"/>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1125200" y="2766535"/>
            <a:ext cx="11963400" cy="1477328"/>
            <a:chOff x="11125200" y="2766535"/>
            <a:chExt cx="11963400" cy="1477328"/>
          </a:xfrm>
        </p:grpSpPr>
        <p:sp>
          <p:nvSpPr>
            <p:cNvPr id="6" name="Rectangle 12">
              <a:extLst>
                <a:ext uri="{FF2B5EF4-FFF2-40B4-BE49-F238E27FC236}">
                  <a16:creationId xmlns:a16="http://schemas.microsoft.com/office/drawing/2014/main" xmlns="" id="{D0F30F83-6C14-4AC3-A88D-DBCE5AAC6C27}"/>
                </a:ext>
              </a:extLst>
            </p:cNvPr>
            <p:cNvSpPr>
              <a:spLocks/>
            </p:cNvSpPr>
            <p:nvPr/>
          </p:nvSpPr>
          <p:spPr bwMode="auto">
            <a:xfrm>
              <a:off x="13868400" y="2766535"/>
              <a:ext cx="92202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dirty="0" smtClean="0">
                  <a:latin typeface="Open Sans Light" panose="020B0306030504020204" pitchFamily="34" charset="0"/>
                  <a:sym typeface="Open Sans Light" panose="020B0306030504020204" pitchFamily="34" charset="0"/>
                </a:rPr>
                <a:t>Why: Changing guidelines, changing care, better outcomes</a:t>
              </a:r>
              <a:endParaRPr lang="en-US" sz="4800" dirty="0">
                <a:latin typeface="Open Sans Light" panose="020B0306030504020204" pitchFamily="34" charset="0"/>
                <a:sym typeface="Open Sans Light" panose="020B0306030504020204" pitchFamily="34" charset="0"/>
              </a:endParaRPr>
            </a:p>
          </p:txBody>
        </p:sp>
        <p:sp>
          <p:nvSpPr>
            <p:cNvPr id="4" name="Right Arrow 3"/>
            <p:cNvSpPr/>
            <p:nvPr/>
          </p:nvSpPr>
          <p:spPr>
            <a:xfrm rot="10800000">
              <a:off x="11125200" y="3124200"/>
              <a:ext cx="2514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1125200" y="6393425"/>
            <a:ext cx="11963400" cy="1477328"/>
            <a:chOff x="11125200" y="6393425"/>
            <a:chExt cx="11963400" cy="1477328"/>
          </a:xfrm>
        </p:grpSpPr>
        <p:sp>
          <p:nvSpPr>
            <p:cNvPr id="8" name="Rectangle 12">
              <a:extLst>
                <a:ext uri="{FF2B5EF4-FFF2-40B4-BE49-F238E27FC236}">
                  <a16:creationId xmlns:a16="http://schemas.microsoft.com/office/drawing/2014/main" xmlns="" id="{D0F30F83-6C14-4AC3-A88D-DBCE5AAC6C27}"/>
                </a:ext>
              </a:extLst>
            </p:cNvPr>
            <p:cNvSpPr>
              <a:spLocks/>
            </p:cNvSpPr>
            <p:nvPr/>
          </p:nvSpPr>
          <p:spPr bwMode="auto">
            <a:xfrm>
              <a:off x="13868400" y="6393425"/>
              <a:ext cx="92202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dirty="0" smtClean="0">
                  <a:latin typeface="Open Sans Light" panose="020B0306030504020204" pitchFamily="34" charset="0"/>
                  <a:sym typeface="Open Sans Light" panose="020B0306030504020204" pitchFamily="34" charset="0"/>
                </a:rPr>
                <a:t>Patient Story: Here is a patient who is just like you</a:t>
              </a:r>
              <a:endParaRPr lang="en-US" sz="4800" dirty="0">
                <a:latin typeface="Open Sans Light" panose="020B0306030504020204" pitchFamily="34" charset="0"/>
                <a:sym typeface="Open Sans Light" panose="020B0306030504020204" pitchFamily="34" charset="0"/>
              </a:endParaRPr>
            </a:p>
          </p:txBody>
        </p:sp>
        <p:sp>
          <p:nvSpPr>
            <p:cNvPr id="9" name="Right Arrow 8"/>
            <p:cNvSpPr/>
            <p:nvPr/>
          </p:nvSpPr>
          <p:spPr>
            <a:xfrm rot="10800000">
              <a:off x="11125200" y="6751090"/>
              <a:ext cx="2514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1125200" y="11253789"/>
            <a:ext cx="11963400" cy="762476"/>
            <a:chOff x="11125200" y="11253789"/>
            <a:chExt cx="11963400" cy="762476"/>
          </a:xfrm>
        </p:grpSpPr>
        <p:sp>
          <p:nvSpPr>
            <p:cNvPr id="10" name="Rectangle 12">
              <a:extLst>
                <a:ext uri="{FF2B5EF4-FFF2-40B4-BE49-F238E27FC236}">
                  <a16:creationId xmlns:a16="http://schemas.microsoft.com/office/drawing/2014/main" xmlns="" id="{D0F30F83-6C14-4AC3-A88D-DBCE5AAC6C27}"/>
                </a:ext>
              </a:extLst>
            </p:cNvPr>
            <p:cNvSpPr>
              <a:spLocks/>
            </p:cNvSpPr>
            <p:nvPr/>
          </p:nvSpPr>
          <p:spPr bwMode="auto">
            <a:xfrm>
              <a:off x="13868400" y="11253789"/>
              <a:ext cx="92202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dirty="0" smtClean="0">
                  <a:latin typeface="Open Sans Light" panose="020B0306030504020204" pitchFamily="34" charset="0"/>
                  <a:sym typeface="Open Sans Light" panose="020B0306030504020204" pitchFamily="34" charset="0"/>
                </a:rPr>
                <a:t>Take Action: Only takes 5 mins</a:t>
              </a:r>
              <a:endParaRPr lang="en-US" sz="4800" dirty="0">
                <a:latin typeface="Open Sans Light" panose="020B0306030504020204" pitchFamily="34" charset="0"/>
                <a:sym typeface="Open Sans Light" panose="020B0306030504020204" pitchFamily="34" charset="0"/>
              </a:endParaRPr>
            </a:p>
          </p:txBody>
        </p:sp>
        <p:sp>
          <p:nvSpPr>
            <p:cNvPr id="11" name="Right Arrow 10"/>
            <p:cNvSpPr/>
            <p:nvPr/>
          </p:nvSpPr>
          <p:spPr>
            <a:xfrm rot="10800000">
              <a:off x="11125200" y="11254265"/>
              <a:ext cx="2514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10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normAutofit/>
          </a:bodyPr>
          <a:lstStyle/>
          <a:p>
            <a:endParaRPr lang="en-US" sz="1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Screening in a virtual waiting room</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60075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Launch </a:t>
            </a:r>
            <a:r>
              <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screening from patient chart in </a:t>
            </a: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EMR</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2" name="Picture 1">
            <a:extLst>
              <a:ext uri="{FF2B5EF4-FFF2-40B4-BE49-F238E27FC236}">
                <a16:creationId xmlns="" xmlns:a16="http://schemas.microsoft.com/office/drawing/2014/main" id="{E2A295CC-A2B4-41C9-A1FB-8A5449712FEF}"/>
              </a:ext>
            </a:extLst>
          </p:cNvPr>
          <p:cNvPicPr>
            <a:picLocks noChangeAspect="1"/>
          </p:cNvPicPr>
          <p:nvPr/>
        </p:nvPicPr>
        <p:blipFill>
          <a:blip r:embed="rId4"/>
          <a:stretch>
            <a:fillRect/>
          </a:stretch>
        </p:blipFill>
        <p:spPr>
          <a:xfrm>
            <a:off x="1667071" y="1600200"/>
            <a:ext cx="20583330" cy="11518400"/>
          </a:xfrm>
          <a:prstGeom prst="rect">
            <a:avLst/>
          </a:prstGeom>
        </p:spPr>
      </p:pic>
    </p:spTree>
    <p:extLst>
      <p:ext uri="{BB962C8B-B14F-4D97-AF65-F5344CB8AC3E}">
        <p14:creationId xmlns:p14="http://schemas.microsoft.com/office/powerpoint/2010/main" val="3774349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23156" y="393700"/>
            <a:ext cx="203835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Generate </a:t>
            </a:r>
            <a:r>
              <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code to link </a:t>
            </a: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to CancerIQ questionnaire</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3" name="Picture 2">
            <a:extLst>
              <a:ext uri="{FF2B5EF4-FFF2-40B4-BE49-F238E27FC236}">
                <a16:creationId xmlns="" xmlns:a16="http://schemas.microsoft.com/office/drawing/2014/main" id="{E6C35720-31EA-4F0F-BD2A-98D0E20D6DC2}"/>
              </a:ext>
            </a:extLst>
          </p:cNvPr>
          <p:cNvPicPr>
            <a:picLocks noChangeAspect="1"/>
          </p:cNvPicPr>
          <p:nvPr/>
        </p:nvPicPr>
        <p:blipFill>
          <a:blip r:embed="rId4"/>
          <a:stretch>
            <a:fillRect/>
          </a:stretch>
        </p:blipFill>
        <p:spPr>
          <a:xfrm>
            <a:off x="1940768" y="1967299"/>
            <a:ext cx="19812000" cy="11017646"/>
          </a:xfrm>
          <a:prstGeom prst="rect">
            <a:avLst/>
          </a:prstGeom>
        </p:spPr>
      </p:pic>
    </p:spTree>
    <p:extLst>
      <p:ext uri="{BB962C8B-B14F-4D97-AF65-F5344CB8AC3E}">
        <p14:creationId xmlns:p14="http://schemas.microsoft.com/office/powerpoint/2010/main" val="2029987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Patient </a:t>
            </a:r>
            <a:r>
              <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completes screening on </a:t>
            </a: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phone, tablet or computer</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09173" y="3913417"/>
            <a:ext cx="9182102" cy="6870702"/>
          </a:xfrm>
          <a:prstGeom prst="rect">
            <a:avLst/>
          </a:prstGeom>
          <a:ln>
            <a:noFill/>
          </a:ln>
          <a:effectLst>
            <a:outerShdw blurRad="292100" dist="139700" dir="2700000" algn="tl" rotWithShape="0">
              <a:srgbClr val="333333">
                <a:alpha val="65000"/>
              </a:srgbClr>
            </a:outerShdw>
          </a:effectLst>
        </p:spPr>
      </p:pic>
      <p:sp>
        <p:nvSpPr>
          <p:cNvPr id="7" name="Isosceles Triangle 6"/>
          <p:cNvSpPr/>
          <p:nvPr/>
        </p:nvSpPr>
        <p:spPr>
          <a:xfrm rot="5400000">
            <a:off x="7708850" y="6967766"/>
            <a:ext cx="6451600" cy="762000"/>
          </a:xfrm>
          <a:prstGeom prst="triangl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9200">
              <a:solidFill>
                <a:prstClr val="white"/>
              </a:solidFill>
            </a:endParaRPr>
          </a:p>
        </p:txBody>
      </p:sp>
      <p:sp>
        <p:nvSpPr>
          <p:cNvPr id="8" name="Rectangle 12"/>
          <p:cNvSpPr>
            <a:spLocks/>
          </p:cNvSpPr>
          <p:nvPr/>
        </p:nvSpPr>
        <p:spPr bwMode="auto">
          <a:xfrm>
            <a:off x="13551504" y="9860788"/>
            <a:ext cx="8013096"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If at risk, the patient can watch educational video prior to a discussion with a provider</a:t>
            </a:r>
            <a:endParaRPr lang="en-US" sz="40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pic>
        <p:nvPicPr>
          <p:cNvPr id="9" name="Picture 8">
            <a:extLst>
              <a:ext uri="{FF2B5EF4-FFF2-40B4-BE49-F238E27FC236}">
                <a16:creationId xmlns:a16="http://schemas.microsoft.com/office/drawing/2014/main" xmlns="" id="{48FE7692-27E7-406C-B741-12783492149C}"/>
              </a:ext>
            </a:extLst>
          </p:cNvPr>
          <p:cNvPicPr>
            <a:picLocks noChangeAspect="1"/>
          </p:cNvPicPr>
          <p:nvPr/>
        </p:nvPicPr>
        <p:blipFill>
          <a:blip r:embed="rId5"/>
          <a:stretch>
            <a:fillRect/>
          </a:stretch>
        </p:blipFill>
        <p:spPr>
          <a:xfrm>
            <a:off x="11582400" y="3505200"/>
            <a:ext cx="12496800" cy="5800695"/>
          </a:xfrm>
          <a:prstGeom prst="rect">
            <a:avLst/>
          </a:prstGeom>
        </p:spPr>
      </p:pic>
    </p:spTree>
    <p:extLst>
      <p:ext uri="{BB962C8B-B14F-4D97-AF65-F5344CB8AC3E}">
        <p14:creationId xmlns:p14="http://schemas.microsoft.com/office/powerpoint/2010/main" val="845463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Provider </a:t>
            </a:r>
            <a:r>
              <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can </a:t>
            </a: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review and log </a:t>
            </a:r>
            <a:r>
              <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interest in </a:t>
            </a: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genetic counseling</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3" name="Picture 2">
            <a:extLst>
              <a:ext uri="{FF2B5EF4-FFF2-40B4-BE49-F238E27FC236}">
                <a16:creationId xmlns="" xmlns:a16="http://schemas.microsoft.com/office/drawing/2014/main" id="{2C5895D0-6FC6-4B4B-8DFB-9C2CBE98C7C7}"/>
              </a:ext>
            </a:extLst>
          </p:cNvPr>
          <p:cNvPicPr>
            <a:picLocks noChangeAspect="1"/>
          </p:cNvPicPr>
          <p:nvPr/>
        </p:nvPicPr>
        <p:blipFill>
          <a:blip r:embed="rId4"/>
          <a:stretch>
            <a:fillRect/>
          </a:stretch>
        </p:blipFill>
        <p:spPr>
          <a:xfrm>
            <a:off x="1828800" y="1981200"/>
            <a:ext cx="20419536" cy="10490214"/>
          </a:xfrm>
          <a:prstGeom prst="rect">
            <a:avLst/>
          </a:prstGeom>
        </p:spPr>
      </p:pic>
    </p:spTree>
    <p:extLst>
      <p:ext uri="{BB962C8B-B14F-4D97-AF65-F5344CB8AC3E}">
        <p14:creationId xmlns:p14="http://schemas.microsoft.com/office/powerpoint/2010/main" val="3739201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8A9843-7DB6-214A-B432-18A17A6D7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pic>
        <p:nvPicPr>
          <p:cNvPr id="7" name="Picture 6">
            <a:extLst>
              <a:ext uri="{FF2B5EF4-FFF2-40B4-BE49-F238E27FC236}">
                <a16:creationId xmlns:a16="http://schemas.microsoft.com/office/drawing/2014/main" xmlns="" id="{31AE28A3-B206-4BB4-86A9-E2C0F3CBC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grpSp>
        <p:nvGrpSpPr>
          <p:cNvPr id="8" name="Group 7">
            <a:extLst>
              <a:ext uri="{FF2B5EF4-FFF2-40B4-BE49-F238E27FC236}">
                <a16:creationId xmlns:a16="http://schemas.microsoft.com/office/drawing/2014/main" xmlns="" id="{9361B7F5-CC79-4C06-AA2C-9A3E72F1C56D}"/>
              </a:ext>
            </a:extLst>
          </p:cNvPr>
          <p:cNvGrpSpPr/>
          <p:nvPr/>
        </p:nvGrpSpPr>
        <p:grpSpPr>
          <a:xfrm>
            <a:off x="901700" y="7470706"/>
            <a:ext cx="21120100" cy="1789044"/>
            <a:chOff x="838200" y="4395237"/>
            <a:chExt cx="21120100" cy="1789044"/>
          </a:xfrm>
        </p:grpSpPr>
        <p:sp>
          <p:nvSpPr>
            <p:cNvPr id="9" name="Text Placeholder 3">
              <a:extLst>
                <a:ext uri="{FF2B5EF4-FFF2-40B4-BE49-F238E27FC236}">
                  <a16:creationId xmlns:a16="http://schemas.microsoft.com/office/drawing/2014/main" xmlns="" id="{64B95321-AEE5-4FEC-B38A-D365A3C1F803}"/>
                </a:ext>
              </a:extLst>
            </p:cNvPr>
            <p:cNvSpPr txBox="1">
              <a:spLocks/>
            </p:cNvSpPr>
            <p:nvPr/>
          </p:nvSpPr>
          <p:spPr bwMode="auto">
            <a:xfrm>
              <a:off x="1334843" y="4395237"/>
              <a:ext cx="20623457"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spcAft>
                  <a:spcPts val="4800"/>
                </a:spcAft>
                <a:defRPr/>
              </a:pPr>
              <a:r>
                <a:rPr lang="en-US" sz="44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Funding Opportunities for Virtual Care</a:t>
              </a: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Oval 9">
              <a:extLst>
                <a:ext uri="{FF2B5EF4-FFF2-40B4-BE49-F238E27FC236}">
                  <a16:creationId xmlns:a16="http://schemas.microsoft.com/office/drawing/2014/main" xmlns="" id="{9279616A-DF2B-47AD-97A3-ACE8B4A5847C}"/>
                </a:ext>
              </a:extLst>
            </p:cNvPr>
            <p:cNvSpPr/>
            <p:nvPr/>
          </p:nvSpPr>
          <p:spPr>
            <a:xfrm>
              <a:off x="838200" y="4544325"/>
              <a:ext cx="879785" cy="881286"/>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4</a:t>
              </a:r>
            </a:p>
          </p:txBody>
        </p:sp>
      </p:grpSp>
      <p:grpSp>
        <p:nvGrpSpPr>
          <p:cNvPr id="11" name="Group 10">
            <a:extLst>
              <a:ext uri="{FF2B5EF4-FFF2-40B4-BE49-F238E27FC236}">
                <a16:creationId xmlns:a16="http://schemas.microsoft.com/office/drawing/2014/main" xmlns="" id="{4BE7C5F4-BE60-461A-9536-A33A359DBED2}"/>
              </a:ext>
            </a:extLst>
          </p:cNvPr>
          <p:cNvGrpSpPr/>
          <p:nvPr/>
        </p:nvGrpSpPr>
        <p:grpSpPr>
          <a:xfrm>
            <a:off x="901700" y="3822525"/>
            <a:ext cx="22445872" cy="1789044"/>
            <a:chOff x="838200" y="2354927"/>
            <a:chExt cx="22445872" cy="1789044"/>
          </a:xfrm>
        </p:grpSpPr>
        <p:sp>
          <p:nvSpPr>
            <p:cNvPr id="12" name="Text Placeholder 3">
              <a:extLst>
                <a:ext uri="{FF2B5EF4-FFF2-40B4-BE49-F238E27FC236}">
                  <a16:creationId xmlns:a16="http://schemas.microsoft.com/office/drawing/2014/main" xmlns="" id="{7FF2C2AF-DE30-4303-BC6B-758745A6B9A3}"/>
                </a:ext>
              </a:extLst>
            </p:cNvPr>
            <p:cNvSpPr txBox="1">
              <a:spLocks/>
            </p:cNvSpPr>
            <p:nvPr/>
          </p:nvSpPr>
          <p:spPr bwMode="auto">
            <a:xfrm>
              <a:off x="1334843" y="2354927"/>
              <a:ext cx="21949229"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spcAft>
                  <a:spcPts val="4800"/>
                </a:spcAft>
                <a:defRPr/>
              </a:pPr>
              <a:r>
                <a:rPr lang="en-US" sz="44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Virtual Genetic Counseling</a:t>
              </a: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Oval 12">
              <a:extLst>
                <a:ext uri="{FF2B5EF4-FFF2-40B4-BE49-F238E27FC236}">
                  <a16:creationId xmlns:a16="http://schemas.microsoft.com/office/drawing/2014/main" xmlns="" id="{041C0044-80E0-4603-AE0A-B69ADFAFF00E}"/>
                </a:ext>
              </a:extLst>
            </p:cNvPr>
            <p:cNvSpPr/>
            <p:nvPr/>
          </p:nvSpPr>
          <p:spPr>
            <a:xfrm>
              <a:off x="838200" y="2504015"/>
              <a:ext cx="879785" cy="881286"/>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14" name="Group 13">
            <a:extLst>
              <a:ext uri="{FF2B5EF4-FFF2-40B4-BE49-F238E27FC236}">
                <a16:creationId xmlns:a16="http://schemas.microsoft.com/office/drawing/2014/main" xmlns="" id="{8C9229B8-17B3-41E4-855E-3E5869027A80}"/>
              </a:ext>
            </a:extLst>
          </p:cNvPr>
          <p:cNvGrpSpPr/>
          <p:nvPr/>
        </p:nvGrpSpPr>
        <p:grpSpPr>
          <a:xfrm>
            <a:off x="901700" y="9336053"/>
            <a:ext cx="21259800" cy="1789044"/>
            <a:chOff x="838200" y="6141935"/>
            <a:chExt cx="21259800" cy="1789044"/>
          </a:xfrm>
        </p:grpSpPr>
        <p:sp>
          <p:nvSpPr>
            <p:cNvPr id="15" name="Text Placeholder 3">
              <a:extLst>
                <a:ext uri="{FF2B5EF4-FFF2-40B4-BE49-F238E27FC236}">
                  <a16:creationId xmlns:a16="http://schemas.microsoft.com/office/drawing/2014/main" xmlns="" id="{2CE29347-C9F6-4AA4-912D-E309A3875BFE}"/>
                </a:ext>
              </a:extLst>
            </p:cNvPr>
            <p:cNvSpPr txBox="1">
              <a:spLocks/>
            </p:cNvSpPr>
            <p:nvPr/>
          </p:nvSpPr>
          <p:spPr bwMode="auto">
            <a:xfrm>
              <a:off x="1356048" y="6141935"/>
              <a:ext cx="20741952"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spcAft>
                  <a:spcPts val="4800"/>
                </a:spcAft>
                <a:defRPr/>
              </a:pPr>
              <a:r>
                <a:rPr lang="en-US" sz="44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How to Join a Consortium</a:t>
              </a: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Oval 15">
              <a:extLst>
                <a:ext uri="{FF2B5EF4-FFF2-40B4-BE49-F238E27FC236}">
                  <a16:creationId xmlns:a16="http://schemas.microsoft.com/office/drawing/2014/main" xmlns="" id="{702DA9BC-3506-41ED-B5F9-6D360477049A}"/>
                </a:ext>
              </a:extLst>
            </p:cNvPr>
            <p:cNvSpPr/>
            <p:nvPr/>
          </p:nvSpPr>
          <p:spPr>
            <a:xfrm>
              <a:off x="838200" y="6291023"/>
              <a:ext cx="917350" cy="881286"/>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5</a:t>
              </a:r>
            </a:p>
          </p:txBody>
        </p:sp>
      </p:grpSp>
      <p:sp>
        <p:nvSpPr>
          <p:cNvPr id="27" name="Rectangle 4">
            <a:extLst>
              <a:ext uri="{FF2B5EF4-FFF2-40B4-BE49-F238E27FC236}">
                <a16:creationId xmlns:a16="http://schemas.microsoft.com/office/drawing/2014/main" xmlns="" id="{8284B137-7761-4603-AAA4-CEDCE895D9F1}"/>
              </a:ext>
            </a:extLst>
          </p:cNvPr>
          <p:cNvSpPr>
            <a:spLocks/>
          </p:cNvSpPr>
          <p:nvPr/>
        </p:nvSpPr>
        <p:spPr bwMode="auto">
          <a:xfrm>
            <a:off x="495300" y="762000"/>
            <a:ext cx="231775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Agenda</a:t>
            </a:r>
          </a:p>
        </p:txBody>
      </p:sp>
      <p:grpSp>
        <p:nvGrpSpPr>
          <p:cNvPr id="20" name="Group 19">
            <a:extLst>
              <a:ext uri="{FF2B5EF4-FFF2-40B4-BE49-F238E27FC236}">
                <a16:creationId xmlns:a16="http://schemas.microsoft.com/office/drawing/2014/main" xmlns="" id="{4BE7C5F4-BE60-461A-9536-A33A359DBED2}"/>
              </a:ext>
            </a:extLst>
          </p:cNvPr>
          <p:cNvGrpSpPr/>
          <p:nvPr/>
        </p:nvGrpSpPr>
        <p:grpSpPr>
          <a:xfrm>
            <a:off x="901700" y="5578718"/>
            <a:ext cx="22445872" cy="1789044"/>
            <a:chOff x="838200" y="2354927"/>
            <a:chExt cx="22445872" cy="1789044"/>
          </a:xfrm>
        </p:grpSpPr>
        <p:sp>
          <p:nvSpPr>
            <p:cNvPr id="21" name="Text Placeholder 3">
              <a:extLst>
                <a:ext uri="{FF2B5EF4-FFF2-40B4-BE49-F238E27FC236}">
                  <a16:creationId xmlns:a16="http://schemas.microsoft.com/office/drawing/2014/main" xmlns="" id="{7FF2C2AF-DE30-4303-BC6B-758745A6B9A3}"/>
                </a:ext>
              </a:extLst>
            </p:cNvPr>
            <p:cNvSpPr txBox="1">
              <a:spLocks/>
            </p:cNvSpPr>
            <p:nvPr/>
          </p:nvSpPr>
          <p:spPr bwMode="auto">
            <a:xfrm>
              <a:off x="1334843" y="2354927"/>
              <a:ext cx="21949229"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spcAft>
                  <a:spcPts val="4800"/>
                </a:spcAft>
                <a:defRPr/>
              </a:pPr>
              <a:r>
                <a:rPr lang="en-US" sz="44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Virtual High Risk Management</a:t>
              </a: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Oval 21">
              <a:extLst>
                <a:ext uri="{FF2B5EF4-FFF2-40B4-BE49-F238E27FC236}">
                  <a16:creationId xmlns:a16="http://schemas.microsoft.com/office/drawing/2014/main" xmlns="" id="{041C0044-80E0-4603-AE0A-B69ADFAFF00E}"/>
                </a:ext>
              </a:extLst>
            </p:cNvPr>
            <p:cNvSpPr/>
            <p:nvPr/>
          </p:nvSpPr>
          <p:spPr>
            <a:xfrm>
              <a:off x="838200" y="2504015"/>
              <a:ext cx="879785" cy="881286"/>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3</a:t>
              </a:r>
            </a:p>
          </p:txBody>
        </p:sp>
      </p:grpSp>
      <p:grpSp>
        <p:nvGrpSpPr>
          <p:cNvPr id="23" name="Group 22">
            <a:extLst>
              <a:ext uri="{FF2B5EF4-FFF2-40B4-BE49-F238E27FC236}">
                <a16:creationId xmlns:a16="http://schemas.microsoft.com/office/drawing/2014/main" xmlns="" id="{4BE7C5F4-BE60-461A-9536-A33A359DBED2}"/>
              </a:ext>
            </a:extLst>
          </p:cNvPr>
          <p:cNvGrpSpPr/>
          <p:nvPr/>
        </p:nvGrpSpPr>
        <p:grpSpPr>
          <a:xfrm>
            <a:off x="901700" y="2233229"/>
            <a:ext cx="22445872" cy="1789044"/>
            <a:chOff x="838200" y="2354927"/>
            <a:chExt cx="22445872" cy="1789044"/>
          </a:xfrm>
        </p:grpSpPr>
        <p:sp>
          <p:nvSpPr>
            <p:cNvPr id="24" name="Text Placeholder 3">
              <a:extLst>
                <a:ext uri="{FF2B5EF4-FFF2-40B4-BE49-F238E27FC236}">
                  <a16:creationId xmlns:a16="http://schemas.microsoft.com/office/drawing/2014/main" xmlns="" id="{7FF2C2AF-DE30-4303-BC6B-758745A6B9A3}"/>
                </a:ext>
              </a:extLst>
            </p:cNvPr>
            <p:cNvSpPr txBox="1">
              <a:spLocks/>
            </p:cNvSpPr>
            <p:nvPr/>
          </p:nvSpPr>
          <p:spPr bwMode="auto">
            <a:xfrm>
              <a:off x="1334843" y="2354927"/>
              <a:ext cx="21949229"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spcAft>
                  <a:spcPts val="4800"/>
                </a:spcAft>
                <a:defRPr/>
              </a:pPr>
              <a:r>
                <a:rPr lang="en-US" sz="44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Virtual Screening</a:t>
              </a: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Oval 24">
              <a:extLst>
                <a:ext uri="{FF2B5EF4-FFF2-40B4-BE49-F238E27FC236}">
                  <a16:creationId xmlns:a16="http://schemas.microsoft.com/office/drawing/2014/main" xmlns="" id="{041C0044-80E0-4603-AE0A-B69ADFAFF00E}"/>
                </a:ext>
              </a:extLst>
            </p:cNvPr>
            <p:cNvSpPr/>
            <p:nvPr/>
          </p:nvSpPr>
          <p:spPr>
            <a:xfrm>
              <a:off x="838200" y="2504015"/>
              <a:ext cx="879785" cy="881286"/>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1</a:t>
              </a:r>
            </a:p>
          </p:txBody>
        </p:sp>
      </p:grpSp>
    </p:spTree>
    <p:extLst>
      <p:ext uri="{BB962C8B-B14F-4D97-AF65-F5344CB8AC3E}">
        <p14:creationId xmlns:p14="http://schemas.microsoft.com/office/powerpoint/2010/main" val="1280599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33" name="Rectangle 32"/>
          <p:cNvSpPr>
            <a:spLocks/>
          </p:cNvSpPr>
          <p:nvPr/>
        </p:nvSpPr>
        <p:spPr bwMode="auto">
          <a:xfrm>
            <a:off x="381000" y="642387"/>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Screen shot of Navigator view without integration</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3" name="Slide Number Placeholder 2"/>
          <p:cNvSpPr>
            <a:spLocks noGrp="1"/>
          </p:cNvSpPr>
          <p:nvPr>
            <p:ph type="sldNum" sz="quarter" idx="12"/>
          </p:nvPr>
        </p:nvSpPr>
        <p:spPr/>
        <p:txBody>
          <a:bodyPr/>
          <a:lstStyle/>
          <a:p>
            <a:fld id="{8B1026B5-6B2E-4646-A561-0D37D44E61DC}" type="slidenum">
              <a:rPr lang="en-US" smtClean="0">
                <a:solidFill>
                  <a:prstClr val="black"/>
                </a:solidFill>
              </a:rPr>
              <a:pPr/>
              <a:t>20</a:t>
            </a:fld>
            <a:endParaRPr lang="en-US">
              <a:solidFill>
                <a:prstClr val="black"/>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2122"/>
          <a:stretch/>
        </p:blipFill>
        <p:spPr>
          <a:xfrm>
            <a:off x="1600200" y="2009944"/>
            <a:ext cx="19289433" cy="10594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7830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normAutofit/>
          </a:bodyPr>
          <a:lstStyle/>
          <a:p>
            <a:r>
              <a:rPr lang="en-US" sz="100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Delivering Virtual </a:t>
            </a:r>
            <a:r>
              <a:rPr lang="en-US" sz="100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Visits</a:t>
            </a:r>
            <a:endParaRPr lang="en-US" sz="1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to streamline the genetic counseling experience with an audio-visual aid</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7737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762000" y="6096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HIPAA Compliant Audio Visual Tools</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5782" y="12853975"/>
            <a:ext cx="3657600" cy="945152"/>
          </a:xfrm>
          <a:prstGeom prst="rect">
            <a:avLst/>
          </a:prstGeom>
        </p:spPr>
      </p:pic>
      <p:sp>
        <p:nvSpPr>
          <p:cNvPr id="5" name="Content Placeholder 2">
            <a:extLst>
              <a:ext uri="{FF2B5EF4-FFF2-40B4-BE49-F238E27FC236}">
                <a16:creationId xmlns:a16="http://schemas.microsoft.com/office/drawing/2014/main" xmlns="" id="{CC6C769D-606F-4CAF-9BC0-EBF9F13A4DFD}"/>
              </a:ext>
            </a:extLst>
          </p:cNvPr>
          <p:cNvSpPr txBox="1">
            <a:spLocks/>
          </p:cNvSpPr>
          <p:nvPr/>
        </p:nvSpPr>
        <p:spPr>
          <a:xfrm>
            <a:off x="762000" y="11787175"/>
            <a:ext cx="21336000" cy="10668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lvl="0" algn="l" fontAlgn="auto">
              <a:lnSpc>
                <a:spcPct val="100000"/>
              </a:lnSpc>
              <a:spcBef>
                <a:spcPts val="700"/>
              </a:spcBef>
              <a:spcAft>
                <a:spcPts val="700"/>
              </a:spcAft>
            </a:pPr>
            <a:r>
              <a:rPr lang="en-US" sz="4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Video </a:t>
            </a:r>
            <a:r>
              <a:rPr lang="en-US" sz="4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software: </a:t>
            </a:r>
            <a:r>
              <a:rPr lang="en-US" sz="4000" dirty="0">
                <a:latin typeface="Open Sans Light" panose="020B0306030504020204" pitchFamily="34" charset="0"/>
                <a:ea typeface="Open Sans Light" panose="020B0306030504020204" pitchFamily="34" charset="0"/>
                <a:cs typeface="Open Sans Light" panose="020B0306030504020204" pitchFamily="34" charset="0"/>
                <a:hlinkClick r:id="rId3"/>
              </a:rPr>
              <a:t>https://www.hhs.gov/hipaa/for-professionals/special-topics/emergency-preparedness/notification-enforcement-discretion-telehealth/index.html</a:t>
            </a:r>
            <a:endParaRPr kumimoji="0" lang="en-US" sz="40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Lucida Grande" charset="0"/>
            </a:endParaRPr>
          </a:p>
        </p:txBody>
      </p:sp>
      <p:sp>
        <p:nvSpPr>
          <p:cNvPr id="6" name="Rectangle 12">
            <a:extLst>
              <a:ext uri="{FF2B5EF4-FFF2-40B4-BE49-F238E27FC236}">
                <a16:creationId xmlns:a16="http://schemas.microsoft.com/office/drawing/2014/main" xmlns="" id="{D0F30F83-6C14-4AC3-A88D-DBCE5AAC6C27}"/>
              </a:ext>
            </a:extLst>
          </p:cNvPr>
          <p:cNvSpPr>
            <a:spLocks/>
          </p:cNvSpPr>
          <p:nvPr/>
        </p:nvSpPr>
        <p:spPr bwMode="auto">
          <a:xfrm>
            <a:off x="12420600" y="2733975"/>
            <a:ext cx="11028218" cy="8125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marL="1028700" lvl="1" indent="-571500">
              <a:buFont typeface="Arial" panose="020B0604020202020204" pitchFamily="34" charset="0"/>
              <a:buChar char="•"/>
            </a:pPr>
            <a:r>
              <a:rPr lang="en-US" sz="4800" dirty="0" smtClean="0">
                <a:latin typeface="Open Sans Light" panose="020B0306030504020204" pitchFamily="34" charset="0"/>
                <a:sym typeface="Open Sans Light" panose="020B0306030504020204" pitchFamily="34" charset="0"/>
              </a:rPr>
              <a:t>The Office of Civil Rights </a:t>
            </a:r>
            <a:r>
              <a:rPr lang="en-US" sz="4800" dirty="0">
                <a:latin typeface="Open Sans Light" panose="020B0306030504020204" pitchFamily="34" charset="0"/>
                <a:sym typeface="Open Sans Light" panose="020B0306030504020204" pitchFamily="34" charset="0"/>
              </a:rPr>
              <a:t>will exercise its enforcement discretion and </a:t>
            </a:r>
            <a:r>
              <a:rPr lang="en-US" sz="4800" b="1" dirty="0">
                <a:latin typeface="Open Sans Light" panose="020B0306030504020204" pitchFamily="34" charset="0"/>
                <a:sym typeface="Open Sans Light" panose="020B0306030504020204" pitchFamily="34" charset="0"/>
              </a:rPr>
              <a:t>will not impose penalties for noncompliance with the regulatory requirements under the HIPAA Rules</a:t>
            </a:r>
            <a:r>
              <a:rPr lang="en-US" sz="4800" dirty="0">
                <a:latin typeface="Open Sans Light" panose="020B0306030504020204" pitchFamily="34" charset="0"/>
                <a:sym typeface="Open Sans Light" panose="020B0306030504020204" pitchFamily="34" charset="0"/>
              </a:rPr>
              <a:t> against covered health care providers in connection with the good faith provision of telehealth during the COVID-19 nationwide public health emergency.  This notification is effective immediately. </a:t>
            </a:r>
          </a:p>
        </p:txBody>
      </p:sp>
      <p:pic>
        <p:nvPicPr>
          <p:cNvPr id="8" name="Picture 7">
            <a:extLst>
              <a:ext uri="{FF2B5EF4-FFF2-40B4-BE49-F238E27FC236}">
                <a16:creationId xmlns:a16="http://schemas.microsoft.com/office/drawing/2014/main" xmlns="" id="{07C8596C-25B4-A849-B0E1-469A4C2D5B17}"/>
              </a:ext>
            </a:extLst>
          </p:cNvPr>
          <p:cNvPicPr>
            <a:picLocks noChangeAspect="1"/>
          </p:cNvPicPr>
          <p:nvPr/>
        </p:nvPicPr>
        <p:blipFill>
          <a:blip r:embed="rId4"/>
          <a:stretch>
            <a:fillRect/>
          </a:stretch>
        </p:blipFill>
        <p:spPr>
          <a:xfrm>
            <a:off x="1303551" y="2902444"/>
            <a:ext cx="2617766" cy="1495867"/>
          </a:xfrm>
          <a:prstGeom prst="rect">
            <a:avLst/>
          </a:prstGeom>
        </p:spPr>
      </p:pic>
      <p:pic>
        <p:nvPicPr>
          <p:cNvPr id="9" name="Picture 8">
            <a:extLst>
              <a:ext uri="{FF2B5EF4-FFF2-40B4-BE49-F238E27FC236}">
                <a16:creationId xmlns:a16="http://schemas.microsoft.com/office/drawing/2014/main" xmlns="" id="{C5007B0D-6223-5A43-ACDF-5C0BAD2740D8}"/>
              </a:ext>
            </a:extLst>
          </p:cNvPr>
          <p:cNvPicPr>
            <a:picLocks noChangeAspect="1"/>
          </p:cNvPicPr>
          <p:nvPr/>
        </p:nvPicPr>
        <p:blipFill>
          <a:blip r:embed="rId5"/>
          <a:stretch>
            <a:fillRect/>
          </a:stretch>
        </p:blipFill>
        <p:spPr>
          <a:xfrm>
            <a:off x="5096604" y="6162661"/>
            <a:ext cx="2136471" cy="945450"/>
          </a:xfrm>
          <a:prstGeom prst="rect">
            <a:avLst/>
          </a:prstGeom>
        </p:spPr>
      </p:pic>
      <p:pic>
        <p:nvPicPr>
          <p:cNvPr id="10" name="Picture 9">
            <a:extLst>
              <a:ext uri="{FF2B5EF4-FFF2-40B4-BE49-F238E27FC236}">
                <a16:creationId xmlns:a16="http://schemas.microsoft.com/office/drawing/2014/main" xmlns="" id="{1BB40437-528F-F443-BF44-BCADE2B73F6F}"/>
              </a:ext>
            </a:extLst>
          </p:cNvPr>
          <p:cNvPicPr>
            <a:picLocks noChangeAspect="1"/>
          </p:cNvPicPr>
          <p:nvPr/>
        </p:nvPicPr>
        <p:blipFill>
          <a:blip r:embed="rId6"/>
          <a:stretch>
            <a:fillRect/>
          </a:stretch>
        </p:blipFill>
        <p:spPr>
          <a:xfrm>
            <a:off x="8312860" y="3090420"/>
            <a:ext cx="2363543" cy="1374044"/>
          </a:xfrm>
          <a:prstGeom prst="rect">
            <a:avLst/>
          </a:prstGeom>
        </p:spPr>
      </p:pic>
      <p:pic>
        <p:nvPicPr>
          <p:cNvPr id="11" name="Picture 10">
            <a:extLst>
              <a:ext uri="{FF2B5EF4-FFF2-40B4-BE49-F238E27FC236}">
                <a16:creationId xmlns:a16="http://schemas.microsoft.com/office/drawing/2014/main" xmlns="" id="{F4434735-524D-4046-B857-E9EE31DD88DF}"/>
              </a:ext>
            </a:extLst>
          </p:cNvPr>
          <p:cNvPicPr>
            <a:picLocks noChangeAspect="1"/>
          </p:cNvPicPr>
          <p:nvPr/>
        </p:nvPicPr>
        <p:blipFill>
          <a:blip r:embed="rId7"/>
          <a:stretch>
            <a:fillRect/>
          </a:stretch>
        </p:blipFill>
        <p:spPr>
          <a:xfrm>
            <a:off x="5096604" y="2882354"/>
            <a:ext cx="1996590" cy="1996590"/>
          </a:xfrm>
          <a:prstGeom prst="rect">
            <a:avLst/>
          </a:prstGeom>
        </p:spPr>
      </p:pic>
      <p:pic>
        <p:nvPicPr>
          <p:cNvPr id="12" name="Picture 11">
            <a:extLst>
              <a:ext uri="{FF2B5EF4-FFF2-40B4-BE49-F238E27FC236}">
                <a16:creationId xmlns:a16="http://schemas.microsoft.com/office/drawing/2014/main" xmlns="" id="{6C79D07F-591E-2846-AFD3-FB8A9ECB4A8D}"/>
              </a:ext>
            </a:extLst>
          </p:cNvPr>
          <p:cNvPicPr>
            <a:picLocks noChangeAspect="1"/>
          </p:cNvPicPr>
          <p:nvPr/>
        </p:nvPicPr>
        <p:blipFill>
          <a:blip r:embed="rId8"/>
          <a:stretch>
            <a:fillRect/>
          </a:stretch>
        </p:blipFill>
        <p:spPr>
          <a:xfrm>
            <a:off x="7825354" y="5818565"/>
            <a:ext cx="3750810" cy="1245269"/>
          </a:xfrm>
          <a:prstGeom prst="rect">
            <a:avLst/>
          </a:prstGeom>
        </p:spPr>
      </p:pic>
      <p:pic>
        <p:nvPicPr>
          <p:cNvPr id="13" name="Picture 12">
            <a:extLst>
              <a:ext uri="{FF2B5EF4-FFF2-40B4-BE49-F238E27FC236}">
                <a16:creationId xmlns:a16="http://schemas.microsoft.com/office/drawing/2014/main" xmlns="" id="{727CDF2C-774C-EE45-9ADF-DB0C44CC9B7F}"/>
              </a:ext>
            </a:extLst>
          </p:cNvPr>
          <p:cNvPicPr>
            <a:picLocks noChangeAspect="1"/>
          </p:cNvPicPr>
          <p:nvPr/>
        </p:nvPicPr>
        <p:blipFill>
          <a:blip r:embed="rId9"/>
          <a:stretch>
            <a:fillRect/>
          </a:stretch>
        </p:blipFill>
        <p:spPr>
          <a:xfrm>
            <a:off x="4077116" y="8383429"/>
            <a:ext cx="4322880" cy="2161440"/>
          </a:xfrm>
          <a:prstGeom prst="rect">
            <a:avLst/>
          </a:prstGeom>
        </p:spPr>
      </p:pic>
      <p:pic>
        <p:nvPicPr>
          <p:cNvPr id="14" name="Picture 13">
            <a:extLst>
              <a:ext uri="{FF2B5EF4-FFF2-40B4-BE49-F238E27FC236}">
                <a16:creationId xmlns:a16="http://schemas.microsoft.com/office/drawing/2014/main" xmlns="" id="{6D483A80-27CD-7146-9A95-A191F92967BB}"/>
              </a:ext>
            </a:extLst>
          </p:cNvPr>
          <p:cNvPicPr>
            <a:picLocks noChangeAspect="1"/>
          </p:cNvPicPr>
          <p:nvPr/>
        </p:nvPicPr>
        <p:blipFill>
          <a:blip r:embed="rId10"/>
          <a:stretch>
            <a:fillRect/>
          </a:stretch>
        </p:blipFill>
        <p:spPr>
          <a:xfrm>
            <a:off x="7825354" y="8650236"/>
            <a:ext cx="3683572" cy="1927736"/>
          </a:xfrm>
          <a:prstGeom prst="rect">
            <a:avLst/>
          </a:prstGeom>
        </p:spPr>
      </p:pic>
      <p:pic>
        <p:nvPicPr>
          <p:cNvPr id="15" name="Picture 14">
            <a:extLst>
              <a:ext uri="{FF2B5EF4-FFF2-40B4-BE49-F238E27FC236}">
                <a16:creationId xmlns:a16="http://schemas.microsoft.com/office/drawing/2014/main" xmlns="" id="{44255588-4E49-A14D-9254-7AAEEF947202}"/>
              </a:ext>
            </a:extLst>
          </p:cNvPr>
          <p:cNvPicPr>
            <a:picLocks noChangeAspect="1"/>
          </p:cNvPicPr>
          <p:nvPr/>
        </p:nvPicPr>
        <p:blipFill>
          <a:blip r:embed="rId11"/>
          <a:stretch>
            <a:fillRect/>
          </a:stretch>
        </p:blipFill>
        <p:spPr>
          <a:xfrm>
            <a:off x="1268994" y="6101074"/>
            <a:ext cx="2808122" cy="1579568"/>
          </a:xfrm>
          <a:prstGeom prst="rect">
            <a:avLst/>
          </a:prstGeom>
        </p:spPr>
      </p:pic>
      <p:pic>
        <p:nvPicPr>
          <p:cNvPr id="16" name="Picture 15">
            <a:extLst>
              <a:ext uri="{FF2B5EF4-FFF2-40B4-BE49-F238E27FC236}">
                <a16:creationId xmlns:a16="http://schemas.microsoft.com/office/drawing/2014/main" xmlns="" id="{A948D90B-861E-924B-A82B-B904187923DC}"/>
              </a:ext>
            </a:extLst>
          </p:cNvPr>
          <p:cNvPicPr>
            <a:picLocks noChangeAspect="1"/>
          </p:cNvPicPr>
          <p:nvPr/>
        </p:nvPicPr>
        <p:blipFill>
          <a:blip r:embed="rId12"/>
          <a:stretch>
            <a:fillRect/>
          </a:stretch>
        </p:blipFill>
        <p:spPr>
          <a:xfrm>
            <a:off x="1314436" y="8625794"/>
            <a:ext cx="2762680" cy="1841786"/>
          </a:xfrm>
          <a:prstGeom prst="rect">
            <a:avLst/>
          </a:prstGeom>
        </p:spPr>
      </p:pic>
    </p:spTree>
    <p:extLst>
      <p:ext uri="{BB962C8B-B14F-4D97-AF65-F5344CB8AC3E}">
        <p14:creationId xmlns:p14="http://schemas.microsoft.com/office/powerpoint/2010/main" val="424634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5" name="Rectangle 4"/>
          <p:cNvSpPr>
            <a:spLocks/>
          </p:cNvSpPr>
          <p:nvPr/>
        </p:nvSpPr>
        <p:spPr bwMode="auto">
          <a:xfrm>
            <a:off x="495300" y="642389"/>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Embed telehealth instructions in pre-visit outreach</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 y="3304960"/>
            <a:ext cx="10058400" cy="666954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4600" y="2643677"/>
            <a:ext cx="7772400" cy="7992114"/>
          </a:xfrm>
          <a:prstGeom prst="rect">
            <a:avLst/>
          </a:prstGeom>
        </p:spPr>
      </p:pic>
      <p:sp>
        <p:nvSpPr>
          <p:cNvPr id="7" name="Isosceles Triangle 6"/>
          <p:cNvSpPr/>
          <p:nvPr/>
        </p:nvSpPr>
        <p:spPr>
          <a:xfrm rot="5400000">
            <a:off x="8146244" y="6191998"/>
            <a:ext cx="8350592" cy="895472"/>
          </a:xfrm>
          <a:prstGeom prst="triangl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9200">
              <a:solidFill>
                <a:prstClr val="white"/>
              </a:solidFill>
            </a:endParaRPr>
          </a:p>
        </p:txBody>
      </p:sp>
      <p:sp>
        <p:nvSpPr>
          <p:cNvPr id="8" name="Rounded Rectangle 7"/>
          <p:cNvSpPr/>
          <p:nvPr/>
        </p:nvSpPr>
        <p:spPr>
          <a:xfrm>
            <a:off x="901700" y="11811000"/>
            <a:ext cx="22339300" cy="109670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Our system can accommodate multiple telehealth vendors</a:t>
            </a:r>
            <a:endParaRPr lang="en-US" sz="6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902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550" t="12126" r="5298" b="601"/>
          <a:stretch/>
        </p:blipFill>
        <p:spPr>
          <a:xfrm>
            <a:off x="3277282" y="2160038"/>
            <a:ext cx="18096136" cy="10948924"/>
          </a:xfrm>
          <a:prstGeom prst="rect">
            <a:avLst/>
          </a:prstGeom>
          <a:ln>
            <a:noFill/>
          </a:ln>
          <a:effectLst>
            <a:outerShdw blurRad="292100" dist="139700" dir="2700000" algn="tl" rotWithShape="0">
              <a:srgbClr val="333333">
                <a:alpha val="65000"/>
              </a:srgbClr>
            </a:outerShdw>
          </a:effectLst>
        </p:spPr>
      </p:pic>
      <p:sp>
        <p:nvSpPr>
          <p:cNvPr id="5" name="Rectangle 4"/>
          <p:cNvSpPr>
            <a:spLocks/>
          </p:cNvSpPr>
          <p:nvPr/>
        </p:nvSpPr>
        <p:spPr bwMode="auto">
          <a:xfrm>
            <a:off x="495300" y="642389"/>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Evaluating Patients Virtually</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Tree>
    <p:extLst>
      <p:ext uri="{BB962C8B-B14F-4D97-AF65-F5344CB8AC3E}">
        <p14:creationId xmlns:p14="http://schemas.microsoft.com/office/powerpoint/2010/main" val="1963778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33601" y="1968502"/>
            <a:ext cx="19242158" cy="10972800"/>
          </a:xfrm>
          <a:prstGeom prst="rect">
            <a:avLst/>
          </a:prstGeom>
          <a:ln>
            <a:noFill/>
          </a:ln>
          <a:effectLst>
            <a:outerShdw blurRad="292100" dist="139700" dir="2700000" algn="tl" rotWithShape="0">
              <a:srgbClr val="333333">
                <a:alpha val="65000"/>
              </a:srgbClr>
            </a:outerShdw>
          </a:effectLst>
        </p:spPr>
      </p:pic>
      <p:sp>
        <p:nvSpPr>
          <p:cNvPr id="5" name="Rectangle 4"/>
          <p:cNvSpPr>
            <a:spLocks/>
          </p:cNvSpPr>
          <p:nvPr/>
        </p:nvSpPr>
        <p:spPr bwMode="auto">
          <a:xfrm>
            <a:off x="495300" y="642389"/>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Evaluating Patients Virtually (Cont’d)</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Tree>
    <p:extLst>
      <p:ext uri="{BB962C8B-B14F-4D97-AF65-F5344CB8AC3E}">
        <p14:creationId xmlns:p14="http://schemas.microsoft.com/office/powerpoint/2010/main" val="3594502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F84E8A0-A3A7-4459-AF8D-F39D1B9ADCE7}"/>
              </a:ext>
            </a:extLst>
          </p:cNvPr>
          <p:cNvPicPr>
            <a:picLocks noChangeAspect="1"/>
          </p:cNvPicPr>
          <p:nvPr/>
        </p:nvPicPr>
        <p:blipFill>
          <a:blip r:embed="rId3"/>
          <a:stretch>
            <a:fillRect/>
          </a:stretch>
        </p:blipFill>
        <p:spPr>
          <a:xfrm>
            <a:off x="452230" y="2160037"/>
            <a:ext cx="23449476" cy="10359954"/>
          </a:xfrm>
          <a:prstGeom prst="rect">
            <a:avLst/>
          </a:prstGeom>
        </p:spPr>
      </p:pic>
      <p:sp>
        <p:nvSpPr>
          <p:cNvPr id="16" name="Rectangle 4"/>
          <p:cNvSpPr>
            <a:spLocks/>
          </p:cNvSpPr>
          <p:nvPr/>
        </p:nvSpPr>
        <p:spPr bwMode="auto">
          <a:xfrm>
            <a:off x="495300" y="7620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0">
              <a:defRPr/>
            </a:pP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Order a Genetic Test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pic>
        <p:nvPicPr>
          <p:cNvPr id="2" name="Picture 1">
            <a:extLst>
              <a:ext uri="{FF2B5EF4-FFF2-40B4-BE49-F238E27FC236}">
                <a16:creationId xmlns:a16="http://schemas.microsoft.com/office/drawing/2014/main" xmlns="" id="{276BF586-BE73-43C4-925D-188B3B96A4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3400" y="4038600"/>
            <a:ext cx="15077157" cy="9129713"/>
          </a:xfrm>
          <a:prstGeom prst="rect">
            <a:avLst/>
          </a:prstGeom>
          <a:solidFill>
            <a:srgbClr val="FFFFFF">
              <a:shade val="85000"/>
            </a:srgbClr>
          </a:solidFill>
          <a:ln w="1905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Arrow: Curved Left 3">
            <a:extLst>
              <a:ext uri="{FF2B5EF4-FFF2-40B4-BE49-F238E27FC236}">
                <a16:creationId xmlns:a16="http://schemas.microsoft.com/office/drawing/2014/main" xmlns="" id="{B4BBA1FF-C78C-4A05-B446-3B1EDB0B8665}"/>
              </a:ext>
            </a:extLst>
          </p:cNvPr>
          <p:cNvSpPr/>
          <p:nvPr/>
        </p:nvSpPr>
        <p:spPr>
          <a:xfrm rot="1815005">
            <a:off x="20271201" y="7030731"/>
            <a:ext cx="1447800" cy="281940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2953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14" name="Rectangle 4"/>
          <p:cNvSpPr>
            <a:spLocks/>
          </p:cNvSpPr>
          <p:nvPr/>
        </p:nvSpPr>
        <p:spPr bwMode="auto">
          <a:xfrm>
            <a:off x="304800" y="838201"/>
            <a:ext cx="24003000" cy="120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5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Generate Clinical Documentation &amp; Prior Authorization Paperwork</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4" name="Rectangle 7"/>
          <p:cNvSpPr>
            <a:spLocks/>
          </p:cNvSpPr>
          <p:nvPr/>
        </p:nvSpPr>
        <p:spPr bwMode="auto">
          <a:xfrm>
            <a:off x="2438401" y="2743200"/>
            <a:ext cx="4990149"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Consultation Notes:</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438400" y="3474400"/>
            <a:ext cx="7104596" cy="9753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4600" t="25055" r="35914" b="16763"/>
          <a:stretch/>
        </p:blipFill>
        <p:spPr>
          <a:xfrm>
            <a:off x="12191999" y="3474400"/>
            <a:ext cx="7748227" cy="9555800"/>
          </a:xfrm>
          <a:prstGeom prst="rect">
            <a:avLst/>
          </a:prstGeom>
          <a:ln>
            <a:noFill/>
          </a:ln>
          <a:effectLst>
            <a:outerShdw blurRad="292100" dist="139700" dir="2700000" algn="tl" rotWithShape="0">
              <a:srgbClr val="333333">
                <a:alpha val="65000"/>
              </a:srgbClr>
            </a:outerShdw>
          </a:effectLst>
        </p:spPr>
      </p:pic>
      <p:sp>
        <p:nvSpPr>
          <p:cNvPr id="7" name="Rectangle 7"/>
          <p:cNvSpPr>
            <a:spLocks/>
          </p:cNvSpPr>
          <p:nvPr/>
        </p:nvSpPr>
        <p:spPr bwMode="auto">
          <a:xfrm>
            <a:off x="12209353" y="2743200"/>
            <a:ext cx="6530634"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400"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Prior Authorization Forms</a:t>
            </a:r>
            <a:endPar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endParaRPr>
          </a:p>
        </p:txBody>
      </p:sp>
    </p:spTree>
    <p:extLst>
      <p:ext uri="{BB962C8B-B14F-4D97-AF65-F5344CB8AC3E}">
        <p14:creationId xmlns:p14="http://schemas.microsoft.com/office/powerpoint/2010/main" val="110972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14" name="Rectangle 4"/>
          <p:cNvSpPr>
            <a:spLocks/>
          </p:cNvSpPr>
          <p:nvPr/>
        </p:nvSpPr>
        <p:spPr bwMode="auto">
          <a:xfrm>
            <a:off x="495301" y="762001"/>
            <a:ext cx="23660102" cy="120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6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Enter and interpret genetic testing results</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2441" y="3962400"/>
            <a:ext cx="11900466" cy="7719638"/>
          </a:xfrm>
          <a:prstGeom prst="rect">
            <a:avLst/>
          </a:prstGeom>
        </p:spPr>
      </p:pic>
      <p:sp>
        <p:nvSpPr>
          <p:cNvPr id="11" name="Rectangle 4">
            <a:extLst>
              <a:ext uri="{FF2B5EF4-FFF2-40B4-BE49-F238E27FC236}">
                <a16:creationId xmlns:a16="http://schemas.microsoft.com/office/drawing/2014/main" xmlns="" id="{9AD854EE-59A2-6043-852E-470FED0D11BF}"/>
              </a:ext>
            </a:extLst>
          </p:cNvPr>
          <p:cNvSpPr>
            <a:spLocks/>
          </p:cNvSpPr>
          <p:nvPr/>
        </p:nvSpPr>
        <p:spPr bwMode="auto">
          <a:xfrm>
            <a:off x="630268" y="2249885"/>
            <a:ext cx="11584812" cy="1532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800" b="1"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Risk Assessment: </a:t>
            </a:r>
            <a:r>
              <a:rPr lang="en-US" sz="48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CancerIQ automatically </a:t>
            </a:r>
            <a:r>
              <a:rPr lang="en-US" sz="48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shows when patients meet thresholds</a:t>
            </a:r>
            <a:endParaRPr lang="en-US" sz="48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9" name="Rectangle 4">
            <a:extLst>
              <a:ext uri="{FF2B5EF4-FFF2-40B4-BE49-F238E27FC236}">
                <a16:creationId xmlns:a16="http://schemas.microsoft.com/office/drawing/2014/main" xmlns="" id="{9AD854EE-59A2-6043-852E-470FED0D11BF}"/>
              </a:ext>
            </a:extLst>
          </p:cNvPr>
          <p:cNvSpPr>
            <a:spLocks/>
          </p:cNvSpPr>
          <p:nvPr/>
        </p:nvSpPr>
        <p:spPr bwMode="auto">
          <a:xfrm>
            <a:off x="12799188" y="2249885"/>
            <a:ext cx="11584812" cy="1532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800" b="1"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Relative Risk: </a:t>
            </a:r>
            <a:r>
              <a:rPr lang="en-US" sz="48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Shows the patient their risk over time relative to the population</a:t>
            </a:r>
            <a:endParaRPr lang="en-US" sz="48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Tree>
    <p:extLst>
      <p:ext uri="{BB962C8B-B14F-4D97-AF65-F5344CB8AC3E}">
        <p14:creationId xmlns:p14="http://schemas.microsoft.com/office/powerpoint/2010/main" val="1431823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14" name="Rectangle 4"/>
          <p:cNvSpPr>
            <a:spLocks/>
          </p:cNvSpPr>
          <p:nvPr/>
        </p:nvSpPr>
        <p:spPr bwMode="auto">
          <a:xfrm>
            <a:off x="495301" y="1003301"/>
            <a:ext cx="23660102" cy="120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6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Discuss appropriate care plan based on guidelines</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17" name="TextBox 16"/>
          <p:cNvSpPr txBox="1"/>
          <p:nvPr/>
        </p:nvSpPr>
        <p:spPr>
          <a:xfrm>
            <a:off x="4699000" y="9117793"/>
            <a:ext cx="6350000" cy="338554"/>
          </a:xfrm>
          <a:prstGeom prst="rect">
            <a:avLst/>
          </a:prstGeom>
          <a:solidFill>
            <a:srgbClr val="F8AC58"/>
          </a:solidFill>
        </p:spPr>
        <p:txBody>
          <a:bodyPr wrap="square" rtlCol="0">
            <a:spAutoFit/>
          </a:bodyPr>
          <a:lstStyle/>
          <a:p>
            <a:pPr>
              <a:defRPr/>
            </a:pPr>
            <a:r>
              <a:rPr lang="en-US" sz="1600" dirty="0">
                <a:solidFill>
                  <a:prstClr val="white"/>
                </a:solidFill>
                <a:ea typeface="+mn-ea"/>
                <a:cs typeface="+mn-cs"/>
              </a:rPr>
              <a:t>Circle of Care – St. Helena (Dr. Westgate)</a:t>
            </a:r>
          </a:p>
        </p:txBody>
      </p:sp>
      <p:pic>
        <p:nvPicPr>
          <p:cNvPr id="2" name="Picture 1">
            <a:extLst>
              <a:ext uri="{FF2B5EF4-FFF2-40B4-BE49-F238E27FC236}">
                <a16:creationId xmlns:a16="http://schemas.microsoft.com/office/drawing/2014/main" xmlns="" id="{E4036B02-A4FE-4971-A34F-918560A3D4C1}"/>
              </a:ext>
            </a:extLst>
          </p:cNvPr>
          <p:cNvPicPr>
            <a:picLocks noChangeAspect="1"/>
          </p:cNvPicPr>
          <p:nvPr/>
        </p:nvPicPr>
        <p:blipFill>
          <a:blip r:embed="rId4"/>
          <a:stretch>
            <a:fillRect/>
          </a:stretch>
        </p:blipFill>
        <p:spPr>
          <a:xfrm>
            <a:off x="1295400" y="2590800"/>
            <a:ext cx="20182655" cy="9920288"/>
          </a:xfrm>
          <a:prstGeom prst="rect">
            <a:avLst/>
          </a:prstGeom>
        </p:spPr>
      </p:pic>
    </p:spTree>
    <p:extLst>
      <p:ext uri="{BB962C8B-B14F-4D97-AF65-F5344CB8AC3E}">
        <p14:creationId xmlns:p14="http://schemas.microsoft.com/office/powerpoint/2010/main" val="3083945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14" name="Rectangle 4"/>
          <p:cNvSpPr>
            <a:spLocks/>
          </p:cNvSpPr>
          <p:nvPr/>
        </p:nvSpPr>
        <p:spPr bwMode="auto">
          <a:xfrm>
            <a:off x="495300" y="7620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Our end-to-end solution</a:t>
            </a:r>
          </a:p>
        </p:txBody>
      </p:sp>
      <p:pic>
        <p:nvPicPr>
          <p:cNvPr id="4" name="Picture 3"/>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869161" y="11316076"/>
            <a:ext cx="6944300" cy="2323724"/>
          </a:xfrm>
          <a:prstGeom prst="rect">
            <a:avLst/>
          </a:prstGeom>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58094" y="4649687"/>
            <a:ext cx="6301228" cy="420523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l="5097" t="11261" r="6377"/>
          <a:stretch/>
        </p:blipFill>
        <p:spPr>
          <a:xfrm>
            <a:off x="9259719" y="4657848"/>
            <a:ext cx="6315103" cy="419564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611600" y="4657848"/>
            <a:ext cx="6443483" cy="4051272"/>
          </a:xfrm>
          <a:prstGeom prst="rect">
            <a:avLst/>
          </a:prstGeom>
          <a:ln>
            <a:noFill/>
          </a:ln>
          <a:effectLst>
            <a:outerShdw blurRad="292100" dist="139700" dir="2700000" algn="tl" rotWithShape="0">
              <a:srgbClr val="333333">
                <a:alpha val="65000"/>
              </a:srgbClr>
            </a:outerShdw>
          </a:effectLst>
        </p:spPr>
      </p:pic>
      <p:sp>
        <p:nvSpPr>
          <p:cNvPr id="16" name="Rounded Rectangle 15"/>
          <p:cNvSpPr/>
          <p:nvPr/>
        </p:nvSpPr>
        <p:spPr>
          <a:xfrm>
            <a:off x="1295400" y="3657600"/>
            <a:ext cx="6801596" cy="9171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Screen</a:t>
            </a:r>
            <a:endParaRPr lang="en-US" sz="4400" b="1" baseline="30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ounded Rectangle 16"/>
          <p:cNvSpPr/>
          <p:nvPr/>
        </p:nvSpPr>
        <p:spPr>
          <a:xfrm>
            <a:off x="8971804" y="3657600"/>
            <a:ext cx="6801596" cy="9171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Evaluate</a:t>
            </a:r>
            <a:endParaRPr lang="en-US" sz="4400" b="1" baseline="30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Rounded Rectangle 17"/>
          <p:cNvSpPr/>
          <p:nvPr/>
        </p:nvSpPr>
        <p:spPr>
          <a:xfrm>
            <a:off x="16459200" y="3657600"/>
            <a:ext cx="6801596" cy="9171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Manage</a:t>
            </a:r>
            <a:endParaRPr lang="en-US" sz="4400" b="1" baseline="300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Rectangle 12"/>
          <p:cNvSpPr>
            <a:spLocks/>
          </p:cNvSpPr>
          <p:nvPr/>
        </p:nvSpPr>
        <p:spPr bwMode="auto">
          <a:xfrm>
            <a:off x="1161197" y="8897541"/>
            <a:ext cx="7152042"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Tools to </a:t>
            </a:r>
            <a:r>
              <a:rPr lang="en-US" sz="4000" b="1" u="sng"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identify high risk patients</a:t>
            </a:r>
            <a:r>
              <a:rPr lang="en-US" sz="40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 eligible for genetic evaluation</a:t>
            </a:r>
            <a:endParaRPr lang="en-US" sz="28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21" name="Rectangle 12"/>
          <p:cNvSpPr>
            <a:spLocks/>
          </p:cNvSpPr>
          <p:nvPr/>
        </p:nvSpPr>
        <p:spPr bwMode="auto">
          <a:xfrm>
            <a:off x="8907961" y="8897541"/>
            <a:ext cx="7152042"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Workflow automation to streamline the </a:t>
            </a:r>
            <a:r>
              <a:rPr lang="en-US" sz="4000" b="1" u="sng"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genetic evaluation process</a:t>
            </a:r>
            <a:endParaRPr lang="en-US" sz="2800" b="1" u="sng"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22" name="Rectangle 12"/>
          <p:cNvSpPr>
            <a:spLocks/>
          </p:cNvSpPr>
          <p:nvPr/>
        </p:nvSpPr>
        <p:spPr bwMode="auto">
          <a:xfrm>
            <a:off x="16326596" y="8897541"/>
            <a:ext cx="7066804" cy="1846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Platform to </a:t>
            </a:r>
            <a:r>
              <a:rPr lang="en-US" sz="4000" b="1" u="sng"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help patients self-manage</a:t>
            </a:r>
            <a:r>
              <a:rPr lang="en-US" sz="40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 genetic predisposition over time</a:t>
            </a:r>
            <a:endParaRPr lang="en-US" sz="28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24" name="Isosceles Triangle 23"/>
          <p:cNvSpPr/>
          <p:nvPr/>
        </p:nvSpPr>
        <p:spPr>
          <a:xfrm rot="10800000">
            <a:off x="1752600" y="10744200"/>
            <a:ext cx="21508196" cy="1381780"/>
          </a:xfrm>
          <a:prstGeom prst="triangle">
            <a:avLst/>
          </a:prstGeom>
          <a:gradFill>
            <a:gsLst>
              <a:gs pos="50000">
                <a:schemeClr val="tx2">
                  <a:lumMod val="40000"/>
                  <a:lumOff val="60000"/>
                </a:schemeClr>
              </a:gs>
              <a:gs pos="0">
                <a:schemeClr val="tx2"/>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1"/>
          <p:cNvSpPr>
            <a:spLocks/>
          </p:cNvSpPr>
          <p:nvPr/>
        </p:nvSpPr>
        <p:spPr bwMode="auto">
          <a:xfrm>
            <a:off x="533400" y="2057400"/>
            <a:ext cx="231775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4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Light" charset="0"/>
              </a:rPr>
              <a:t>We leveraged our experience working within the top cancer genetics programs in the country – and developed a suite of applications that automate the process</a:t>
            </a:r>
          </a:p>
        </p:txBody>
      </p:sp>
    </p:spTree>
    <p:extLst>
      <p:ext uri="{BB962C8B-B14F-4D97-AF65-F5344CB8AC3E}">
        <p14:creationId xmlns:p14="http://schemas.microsoft.com/office/powerpoint/2010/main" val="31054697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14" name="Rectangle 4"/>
          <p:cNvSpPr>
            <a:spLocks/>
          </p:cNvSpPr>
          <p:nvPr/>
        </p:nvSpPr>
        <p:spPr bwMode="auto">
          <a:xfrm>
            <a:off x="304800" y="838201"/>
            <a:ext cx="24003000" cy="120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5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Generate documentation notes and letters of medical necessity so patients can implement high risk management recommendations</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26" name="Rectangle 7"/>
          <p:cNvSpPr>
            <a:spLocks/>
          </p:cNvSpPr>
          <p:nvPr/>
        </p:nvSpPr>
        <p:spPr bwMode="auto">
          <a:xfrm>
            <a:off x="2438401" y="2743200"/>
            <a:ext cx="3568285"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400"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Patient Letter:</a:t>
            </a:r>
            <a:endPar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endParaRPr>
          </a:p>
        </p:txBody>
      </p:sp>
      <p:pic>
        <p:nvPicPr>
          <p:cNvPr id="27" name="Picture 2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438400" y="3474400"/>
            <a:ext cx="7104596" cy="9753600"/>
          </a:xfrm>
          <a:prstGeom prst="rect">
            <a:avLst/>
          </a:prstGeom>
          <a:ln>
            <a:noFill/>
          </a:ln>
          <a:effectLst>
            <a:outerShdw blurRad="292100" dist="139700" dir="2700000" algn="tl" rotWithShape="0">
              <a:srgbClr val="333333">
                <a:alpha val="65000"/>
              </a:srgbClr>
            </a:outerShdw>
          </a:effectLst>
        </p:spPr>
      </p:pic>
      <p:sp>
        <p:nvSpPr>
          <p:cNvPr id="29" name="Isosceles Triangle 28"/>
          <p:cNvSpPr/>
          <p:nvPr/>
        </p:nvSpPr>
        <p:spPr>
          <a:xfrm rot="5400000">
            <a:off x="7212642" y="8167276"/>
            <a:ext cx="10128824" cy="895472"/>
          </a:xfrm>
          <a:prstGeom prst="triangl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9200">
              <a:solidFill>
                <a:prstClr val="white"/>
              </a:solidFill>
            </a:endParaRPr>
          </a:p>
        </p:txBody>
      </p:sp>
      <p:sp>
        <p:nvSpPr>
          <p:cNvPr id="9" name="Rectangle 7"/>
          <p:cNvSpPr>
            <a:spLocks/>
          </p:cNvSpPr>
          <p:nvPr/>
        </p:nvSpPr>
        <p:spPr bwMode="auto">
          <a:xfrm>
            <a:off x="14343919" y="2743200"/>
            <a:ext cx="5588005"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Breast MRI Prior </a:t>
            </a:r>
            <a:r>
              <a:rPr lang="en-US" sz="4400" b="1"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Auth</a:t>
            </a: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343917" y="3474400"/>
            <a:ext cx="7859454" cy="975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8635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auto">
          <a:xfrm>
            <a:off x="304800" y="838203"/>
            <a:ext cx="24003000" cy="1206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5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Coding Reference (CPT &amp; ICD-10)</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graphicFrame>
        <p:nvGraphicFramePr>
          <p:cNvPr id="4" name="Table 3">
            <a:extLst>
              <a:ext uri="{FF2B5EF4-FFF2-40B4-BE49-F238E27FC236}">
                <a16:creationId xmlns:a16="http://schemas.microsoft.com/office/drawing/2014/main" xmlns="" id="{7FAF5664-ED0A-43AD-AD92-B33914FE6BC1}"/>
              </a:ext>
            </a:extLst>
          </p:cNvPr>
          <p:cNvGraphicFramePr>
            <a:graphicFrameLocks noGrp="1"/>
          </p:cNvGraphicFramePr>
          <p:nvPr>
            <p:extLst/>
          </p:nvPr>
        </p:nvGraphicFramePr>
        <p:xfrm>
          <a:off x="1119860" y="3581400"/>
          <a:ext cx="9982200" cy="5791200"/>
        </p:xfrm>
        <a:graphic>
          <a:graphicData uri="http://schemas.openxmlformats.org/drawingml/2006/table">
            <a:tbl>
              <a:tblPr/>
              <a:tblGrid>
                <a:gridCol w="2354604">
                  <a:extLst>
                    <a:ext uri="{9D8B030D-6E8A-4147-A177-3AD203B41FA5}">
                      <a16:colId xmlns:a16="http://schemas.microsoft.com/office/drawing/2014/main" xmlns="" val="562355942"/>
                    </a:ext>
                  </a:extLst>
                </a:gridCol>
                <a:gridCol w="2636496">
                  <a:extLst>
                    <a:ext uri="{9D8B030D-6E8A-4147-A177-3AD203B41FA5}">
                      <a16:colId xmlns:a16="http://schemas.microsoft.com/office/drawing/2014/main" xmlns="" val="3844001943"/>
                    </a:ext>
                  </a:extLst>
                </a:gridCol>
                <a:gridCol w="2354604">
                  <a:extLst>
                    <a:ext uri="{9D8B030D-6E8A-4147-A177-3AD203B41FA5}">
                      <a16:colId xmlns:a16="http://schemas.microsoft.com/office/drawing/2014/main" xmlns="" val="3548720948"/>
                    </a:ext>
                  </a:extLst>
                </a:gridCol>
                <a:gridCol w="2636496">
                  <a:extLst>
                    <a:ext uri="{9D8B030D-6E8A-4147-A177-3AD203B41FA5}">
                      <a16:colId xmlns:a16="http://schemas.microsoft.com/office/drawing/2014/main" xmlns="" val="3860012582"/>
                    </a:ext>
                  </a:extLst>
                </a:gridCol>
              </a:tblGrid>
              <a:tr h="721083">
                <a:tc gridSpan="4">
                  <a:txBody>
                    <a:bodyPr/>
                    <a:lstStyle/>
                    <a:p>
                      <a:pPr algn="ctr" fontAlgn="b"/>
                      <a:r>
                        <a:rPr lang="en-US" sz="4400" b="0" i="0" u="none" strike="noStrike" dirty="0">
                          <a:solidFill>
                            <a:schemeClr val="bg1"/>
                          </a:solidFill>
                          <a:effectLst/>
                          <a:latin typeface="Calibri" panose="020F0502020204030204" pitchFamily="34" charset="0"/>
                        </a:rPr>
                        <a:t>Provider CPT Codes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80259933"/>
                  </a:ext>
                </a:extLst>
              </a:tr>
              <a:tr h="721083">
                <a:tc gridSpan="2">
                  <a:txBody>
                    <a:bodyPr/>
                    <a:lstStyle/>
                    <a:p>
                      <a:pPr algn="ctr" fontAlgn="b"/>
                      <a:r>
                        <a:rPr lang="en-US" sz="4400" b="0" i="0" u="none" strike="noStrike" dirty="0">
                          <a:solidFill>
                            <a:schemeClr val="bg1"/>
                          </a:solidFill>
                          <a:effectLst/>
                          <a:latin typeface="Calibri" panose="020F0502020204030204" pitchFamily="34" charset="0"/>
                        </a:rPr>
                        <a:t>New Patient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gridSpan="2">
                  <a:txBody>
                    <a:bodyPr/>
                    <a:lstStyle/>
                    <a:p>
                      <a:pPr algn="ctr" fontAlgn="b"/>
                      <a:r>
                        <a:rPr lang="en-US" sz="4400" b="0" i="0" u="none" strike="noStrike">
                          <a:solidFill>
                            <a:schemeClr val="bg1"/>
                          </a:solidFill>
                          <a:effectLst/>
                          <a:latin typeface="Calibri" panose="020F0502020204030204" pitchFamily="34" charset="0"/>
                        </a:rPr>
                        <a:t>Establish Patients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extLst>
                  <a:ext uri="{0D108BD9-81ED-4DB2-BD59-A6C34878D82A}">
                    <a16:rowId xmlns:a16="http://schemas.microsoft.com/office/drawing/2014/main" xmlns="" val="784188070"/>
                  </a:ext>
                </a:extLst>
              </a:tr>
              <a:tr h="732351">
                <a:tc>
                  <a:txBody>
                    <a:bodyPr/>
                    <a:lstStyle/>
                    <a:p>
                      <a:pPr algn="ctr" fontAlgn="ctr"/>
                      <a:r>
                        <a:rPr lang="en-US" sz="4400" b="0" i="0" u="none" strike="noStrike" dirty="0">
                          <a:solidFill>
                            <a:schemeClr val="bg1"/>
                          </a:solidFill>
                          <a:effectLst/>
                          <a:latin typeface="Calibri" panose="020F0502020204030204" pitchFamily="34" charset="0"/>
                        </a:rPr>
                        <a:t>Code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fontAlgn="b"/>
                      <a:r>
                        <a:rPr lang="en-US" sz="4400" b="0" i="0" u="none" strike="noStrike" dirty="0">
                          <a:solidFill>
                            <a:schemeClr val="bg1"/>
                          </a:solidFill>
                          <a:effectLst/>
                          <a:latin typeface="Calibri" panose="020F0502020204030204" pitchFamily="34" charset="0"/>
                        </a:rPr>
                        <a:t>Duration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fontAlgn="ctr"/>
                      <a:r>
                        <a:rPr lang="en-US" sz="4400" b="0" i="0" u="none" strike="noStrike" dirty="0">
                          <a:solidFill>
                            <a:schemeClr val="bg1"/>
                          </a:solidFill>
                          <a:effectLst/>
                          <a:latin typeface="Calibri" panose="020F0502020204030204" pitchFamily="34" charset="0"/>
                        </a:rPr>
                        <a:t>Code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fontAlgn="b"/>
                      <a:r>
                        <a:rPr lang="en-US" sz="4400" b="0" i="0" u="none" strike="noStrike" dirty="0">
                          <a:solidFill>
                            <a:schemeClr val="bg1"/>
                          </a:solidFill>
                          <a:effectLst/>
                          <a:latin typeface="Calibri" panose="020F0502020204030204" pitchFamily="34" charset="0"/>
                        </a:rPr>
                        <a:t>Duration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xmlns="" val="3160229798"/>
                  </a:ext>
                </a:extLst>
              </a:tr>
              <a:tr h="721083">
                <a:tc>
                  <a:txBody>
                    <a:bodyPr/>
                    <a:lstStyle/>
                    <a:p>
                      <a:pPr algn="ctr" fontAlgn="ctr"/>
                      <a:r>
                        <a:rPr lang="en-US" sz="4400" b="0" i="0" u="none" strike="noStrike" dirty="0">
                          <a:solidFill>
                            <a:srgbClr val="000000"/>
                          </a:solidFill>
                          <a:effectLst/>
                          <a:latin typeface="Calibri" panose="020F0502020204030204" pitchFamily="34" charset="0"/>
                        </a:rPr>
                        <a:t>99201   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10 min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99211   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5 min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0978309"/>
                  </a:ext>
                </a:extLst>
              </a:tr>
              <a:tr h="721083">
                <a:tc>
                  <a:txBody>
                    <a:bodyPr/>
                    <a:lstStyle/>
                    <a:p>
                      <a:pPr algn="ctr" fontAlgn="ctr"/>
                      <a:r>
                        <a:rPr lang="en-US" sz="4400" b="0" i="0" u="none" strike="noStrike">
                          <a:solidFill>
                            <a:srgbClr val="000000"/>
                          </a:solidFill>
                          <a:effectLst/>
                          <a:latin typeface="Calibri" panose="020F0502020204030204" pitchFamily="34" charset="0"/>
                        </a:rPr>
                        <a:t>99202   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20 min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99212   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10 min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8997814"/>
                  </a:ext>
                </a:extLst>
              </a:tr>
              <a:tr h="721083">
                <a:tc>
                  <a:txBody>
                    <a:bodyPr/>
                    <a:lstStyle/>
                    <a:p>
                      <a:pPr algn="ctr" fontAlgn="ctr"/>
                      <a:r>
                        <a:rPr lang="en-US" sz="4400" b="0" i="0" u="none" strike="noStrike">
                          <a:solidFill>
                            <a:srgbClr val="000000"/>
                          </a:solidFill>
                          <a:effectLst/>
                          <a:latin typeface="Calibri" panose="020F0502020204030204" pitchFamily="34" charset="0"/>
                        </a:rPr>
                        <a:t>99203   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30 min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99213   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15 min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76745071"/>
                  </a:ext>
                </a:extLst>
              </a:tr>
              <a:tr h="721083">
                <a:tc>
                  <a:txBody>
                    <a:bodyPr/>
                    <a:lstStyle/>
                    <a:p>
                      <a:pPr algn="ctr" fontAlgn="ctr"/>
                      <a:r>
                        <a:rPr lang="en-US" sz="4400" b="0" i="0" u="none" strike="noStrike">
                          <a:solidFill>
                            <a:srgbClr val="000000"/>
                          </a:solidFill>
                          <a:effectLst/>
                          <a:latin typeface="Calibri" panose="020F0502020204030204" pitchFamily="34" charset="0"/>
                        </a:rPr>
                        <a:t>99204   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45 min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99214   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25 min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61244480"/>
                  </a:ext>
                </a:extLst>
              </a:tr>
              <a:tr h="732351">
                <a:tc>
                  <a:txBody>
                    <a:bodyPr/>
                    <a:lstStyle/>
                    <a:p>
                      <a:pPr algn="ctr" fontAlgn="ctr"/>
                      <a:r>
                        <a:rPr lang="en-US" sz="4400" b="0" i="0" u="none" strike="noStrike">
                          <a:solidFill>
                            <a:srgbClr val="000000"/>
                          </a:solidFill>
                          <a:effectLst/>
                          <a:latin typeface="Calibri" panose="020F0502020204030204" pitchFamily="34" charset="0"/>
                        </a:rPr>
                        <a:t>99205   </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60 min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400" b="0" i="0" u="none" strike="noStrike">
                          <a:solidFill>
                            <a:srgbClr val="000000"/>
                          </a:solidFill>
                          <a:effectLst/>
                          <a:latin typeface="Calibri" panose="020F0502020204030204" pitchFamily="34" charset="0"/>
                        </a:rPr>
                        <a:t>99215   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4400" b="0" i="0" u="none" strike="noStrike" dirty="0">
                          <a:solidFill>
                            <a:srgbClr val="000000"/>
                          </a:solidFill>
                          <a:effectLst/>
                          <a:latin typeface="Calibri" panose="020F0502020204030204" pitchFamily="34" charset="0"/>
                        </a:rPr>
                        <a:t>40 min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0619255"/>
                  </a:ext>
                </a:extLst>
              </a:tr>
            </a:tbl>
          </a:graphicData>
        </a:graphic>
      </p:graphicFrame>
      <p:pic>
        <p:nvPicPr>
          <p:cNvPr id="7" name="Picture 6">
            <a:extLst>
              <a:ext uri="{FF2B5EF4-FFF2-40B4-BE49-F238E27FC236}">
                <a16:creationId xmlns:a16="http://schemas.microsoft.com/office/drawing/2014/main" xmlns="" id="{4DCEB587-F3AF-4560-840D-394C877BCF35}"/>
              </a:ext>
            </a:extLst>
          </p:cNvPr>
          <p:cNvPicPr>
            <a:picLocks noChangeAspect="1"/>
          </p:cNvPicPr>
          <p:nvPr/>
        </p:nvPicPr>
        <p:blipFill>
          <a:blip r:embed="rId4"/>
          <a:stretch>
            <a:fillRect/>
          </a:stretch>
        </p:blipFill>
        <p:spPr>
          <a:xfrm>
            <a:off x="11811000" y="3352800"/>
            <a:ext cx="11453140" cy="8856558"/>
          </a:xfrm>
          <a:prstGeom prst="rect">
            <a:avLst/>
          </a:prstGeom>
        </p:spPr>
      </p:pic>
      <p:sp>
        <p:nvSpPr>
          <p:cNvPr id="9" name="Rectangle 8">
            <a:extLst>
              <a:ext uri="{FF2B5EF4-FFF2-40B4-BE49-F238E27FC236}">
                <a16:creationId xmlns:a16="http://schemas.microsoft.com/office/drawing/2014/main" xmlns="" id="{19F9D133-48D5-40B1-8016-D045CF975488}"/>
              </a:ext>
            </a:extLst>
          </p:cNvPr>
          <p:cNvSpPr/>
          <p:nvPr/>
        </p:nvSpPr>
        <p:spPr>
          <a:xfrm>
            <a:off x="16437800" y="1415017"/>
            <a:ext cx="184731" cy="1107996"/>
          </a:xfrm>
          <a:prstGeom prst="rect">
            <a:avLst/>
          </a:prstGeom>
        </p:spPr>
        <p:txBody>
          <a:bodyPr wrap="none">
            <a:spAutoFit/>
          </a:bodyPr>
          <a:lstStyle/>
          <a:p>
            <a:pPr algn="ctr" fontAlgn="b"/>
            <a:endParaRPr lang="en-US" sz="6600" dirty="0">
              <a:solidFill>
                <a:srgbClr val="44546A"/>
              </a:solidFill>
              <a:latin typeface="Calibri" panose="020F0502020204030204" pitchFamily="34" charset="0"/>
            </a:endParaRPr>
          </a:p>
        </p:txBody>
      </p:sp>
      <p:sp>
        <p:nvSpPr>
          <p:cNvPr id="10" name="Rectangle 9">
            <a:extLst>
              <a:ext uri="{FF2B5EF4-FFF2-40B4-BE49-F238E27FC236}">
                <a16:creationId xmlns:a16="http://schemas.microsoft.com/office/drawing/2014/main" xmlns="" id="{FF432ECE-99B9-4C2D-8AE8-5DD9C1803BAD}"/>
              </a:ext>
            </a:extLst>
          </p:cNvPr>
          <p:cNvSpPr/>
          <p:nvPr/>
        </p:nvSpPr>
        <p:spPr>
          <a:xfrm>
            <a:off x="12091525" y="1778223"/>
            <a:ext cx="6300122" cy="1446550"/>
          </a:xfrm>
          <a:prstGeom prst="rect">
            <a:avLst/>
          </a:prstGeom>
        </p:spPr>
        <p:txBody>
          <a:bodyPr wrap="none">
            <a:spAutoFit/>
          </a:bodyPr>
          <a:lstStyle/>
          <a:p>
            <a:pPr algn="ctr" fontAlgn="b"/>
            <a:r>
              <a:rPr lang="en-US" sz="8800" dirty="0">
                <a:solidFill>
                  <a:srgbClr val="44546A"/>
                </a:solidFill>
                <a:latin typeface="Calibri" panose="020F0502020204030204" pitchFamily="34" charset="0"/>
              </a:rPr>
              <a:t>ICD-10 Codes</a:t>
            </a:r>
          </a:p>
        </p:txBody>
      </p:sp>
    </p:spTree>
    <p:extLst>
      <p:ext uri="{BB962C8B-B14F-4D97-AF65-F5344CB8AC3E}">
        <p14:creationId xmlns:p14="http://schemas.microsoft.com/office/powerpoint/2010/main" val="4136792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33" name="Rectangle 32"/>
          <p:cNvSpPr>
            <a:spLocks/>
          </p:cNvSpPr>
          <p:nvPr/>
        </p:nvSpPr>
        <p:spPr bwMode="auto">
          <a:xfrm>
            <a:off x="647700" y="914400"/>
            <a:ext cx="231775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If you don’t bill think ahead about </a:t>
            </a: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d</a:t>
            </a:r>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ownstream </a:t>
            </a:r>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r</a:t>
            </a:r>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evenue</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grpSp>
        <p:nvGrpSpPr>
          <p:cNvPr id="55" name="Group 14"/>
          <p:cNvGrpSpPr>
            <a:grpSpLocks/>
          </p:cNvGrpSpPr>
          <p:nvPr/>
        </p:nvGrpSpPr>
        <p:grpSpPr bwMode="auto">
          <a:xfrm>
            <a:off x="18493289" y="2716212"/>
            <a:ext cx="3600891" cy="1550988"/>
            <a:chOff x="-449" y="0"/>
            <a:chExt cx="3285" cy="977"/>
          </a:xfrm>
        </p:grpSpPr>
        <p:sp>
          <p:nvSpPr>
            <p:cNvPr id="56" name="Rectangle 11"/>
            <p:cNvSpPr>
              <a:spLocks/>
            </p:cNvSpPr>
            <p:nvPr/>
          </p:nvSpPr>
          <p:spPr bwMode="auto">
            <a:xfrm>
              <a:off x="-449" y="0"/>
              <a:ext cx="3285" cy="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6000" baseline="67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a:t>
              </a:r>
              <a:r>
                <a:rPr lang="en-US" sz="7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2k -</a:t>
              </a:r>
              <a:r>
                <a:rPr lang="en-US" sz="6000" baseline="67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a:t>
              </a:r>
              <a:r>
                <a:rPr lang="en-US" sz="7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10k</a:t>
              </a:r>
            </a:p>
          </p:txBody>
        </p:sp>
        <p:sp>
          <p:nvSpPr>
            <p:cNvPr id="57" name="Rectangle 12"/>
            <p:cNvSpPr>
              <a:spLocks/>
            </p:cNvSpPr>
            <p:nvPr/>
          </p:nvSpPr>
          <p:spPr bwMode="auto">
            <a:xfrm>
              <a:off x="148" y="628"/>
              <a:ext cx="2084"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3600" dirty="0" smtClean="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per patient</a:t>
              </a:r>
            </a:p>
          </p:txBody>
        </p:sp>
      </p:grpSp>
      <p:pic>
        <p:nvPicPr>
          <p:cNvPr id="60" name="Picture 10" descr="http://fc00.deviantart.net/fs71/i/2011/251/0/3/dna_logo_v01_by_mirk217-d49avbr.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05901" y="6408076"/>
            <a:ext cx="1003022" cy="209380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5" name="Straight Arrow Connector 74"/>
          <p:cNvCxnSpPr/>
          <p:nvPr/>
        </p:nvCxnSpPr>
        <p:spPr bwMode="auto">
          <a:xfrm flipV="1">
            <a:off x="5920763" y="7467600"/>
            <a:ext cx="2537437" cy="2630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6" name="Straight Arrow Connector 75"/>
          <p:cNvCxnSpPr/>
          <p:nvPr/>
        </p:nvCxnSpPr>
        <p:spPr bwMode="auto">
          <a:xfrm>
            <a:off x="5920763" y="7874905"/>
            <a:ext cx="2081344" cy="365093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82" name="Group 14"/>
          <p:cNvGrpSpPr>
            <a:grpSpLocks/>
          </p:cNvGrpSpPr>
          <p:nvPr/>
        </p:nvGrpSpPr>
        <p:grpSpPr bwMode="auto">
          <a:xfrm>
            <a:off x="18493289" y="11006366"/>
            <a:ext cx="2284401" cy="1550988"/>
            <a:chOff x="148" y="0"/>
            <a:chExt cx="2084" cy="977"/>
          </a:xfrm>
        </p:grpSpPr>
        <p:sp>
          <p:nvSpPr>
            <p:cNvPr id="83" name="Rectangle 11"/>
            <p:cNvSpPr>
              <a:spLocks/>
            </p:cNvSpPr>
            <p:nvPr/>
          </p:nvSpPr>
          <p:spPr bwMode="auto">
            <a:xfrm>
              <a:off x="340" y="0"/>
              <a:ext cx="1711" cy="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6000" baseline="67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a:t>
              </a:r>
              <a:r>
                <a:rPr lang="en-US" sz="7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250</a:t>
              </a:r>
            </a:p>
          </p:txBody>
        </p:sp>
        <p:sp>
          <p:nvSpPr>
            <p:cNvPr id="84" name="Rectangle 12"/>
            <p:cNvSpPr>
              <a:spLocks/>
            </p:cNvSpPr>
            <p:nvPr/>
          </p:nvSpPr>
          <p:spPr bwMode="auto">
            <a:xfrm>
              <a:off x="148" y="628"/>
              <a:ext cx="2084"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3600" dirty="0" smtClean="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per patient</a:t>
              </a:r>
            </a:p>
          </p:txBody>
        </p:sp>
      </p:grpSp>
      <p:sp>
        <p:nvSpPr>
          <p:cNvPr id="92" name="Rectangle 12"/>
          <p:cNvSpPr>
            <a:spLocks/>
          </p:cNvSpPr>
          <p:nvPr/>
        </p:nvSpPr>
        <p:spPr bwMode="auto">
          <a:xfrm>
            <a:off x="273244" y="8606380"/>
            <a:ext cx="3166532"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Light" panose="020B0306030504020204" pitchFamily="34" charset="0"/>
              </a:rPr>
              <a:t>Preventative Care &amp;</a:t>
            </a:r>
          </a:p>
          <a:p>
            <a:pPr algn="ctr"/>
            <a:r>
              <a:rPr lang="en-US" sz="40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Light" panose="020B0306030504020204" pitchFamily="34" charset="0"/>
              </a:rPr>
              <a:t>Oncology</a:t>
            </a:r>
          </a:p>
        </p:txBody>
      </p:sp>
      <p:pic>
        <p:nvPicPr>
          <p:cNvPr id="93" name="Picture 8" descr="http://magichatshop.com/wp-content/uploads/NHa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336" y="6367637"/>
            <a:ext cx="1766792" cy="205154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4" name="Group 14"/>
          <p:cNvGrpSpPr>
            <a:grpSpLocks/>
          </p:cNvGrpSpPr>
          <p:nvPr/>
        </p:nvGrpSpPr>
        <p:grpSpPr bwMode="auto">
          <a:xfrm>
            <a:off x="18493289" y="6750993"/>
            <a:ext cx="3680911" cy="1550988"/>
            <a:chOff x="-484" y="0"/>
            <a:chExt cx="3358" cy="977"/>
          </a:xfrm>
        </p:grpSpPr>
        <p:sp>
          <p:nvSpPr>
            <p:cNvPr id="95" name="Rectangle 11"/>
            <p:cNvSpPr>
              <a:spLocks/>
            </p:cNvSpPr>
            <p:nvPr/>
          </p:nvSpPr>
          <p:spPr bwMode="auto">
            <a:xfrm>
              <a:off x="-484" y="0"/>
              <a:ext cx="3358" cy="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6000" baseline="67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a:t>
              </a:r>
              <a:r>
                <a:rPr lang="en-US" sz="72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5</a:t>
              </a:r>
              <a:r>
                <a:rPr lang="en-US" sz="7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00 -</a:t>
              </a:r>
              <a:r>
                <a:rPr lang="en-US" sz="6000" baseline="670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a:t>
              </a:r>
              <a:r>
                <a:rPr lang="en-US" sz="72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1k</a:t>
              </a:r>
            </a:p>
          </p:txBody>
        </p:sp>
        <p:sp>
          <p:nvSpPr>
            <p:cNvPr id="96" name="Rectangle 12"/>
            <p:cNvSpPr>
              <a:spLocks/>
            </p:cNvSpPr>
            <p:nvPr/>
          </p:nvSpPr>
          <p:spPr bwMode="auto">
            <a:xfrm>
              <a:off x="148" y="628"/>
              <a:ext cx="2084"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3600" dirty="0" smtClean="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per patient</a:t>
              </a:r>
            </a:p>
          </p:txBody>
        </p:sp>
      </p:grpSp>
      <p:sp>
        <p:nvSpPr>
          <p:cNvPr id="101" name="Rectangle 12"/>
          <p:cNvSpPr>
            <a:spLocks/>
          </p:cNvSpPr>
          <p:nvPr/>
        </p:nvSpPr>
        <p:spPr bwMode="auto">
          <a:xfrm>
            <a:off x="3439775" y="8606380"/>
            <a:ext cx="259367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Light" panose="020B0306030504020204" pitchFamily="34" charset="0"/>
              </a:rPr>
              <a:t>Genetics</a:t>
            </a:r>
          </a:p>
        </p:txBody>
      </p:sp>
      <p:cxnSp>
        <p:nvCxnSpPr>
          <p:cNvPr id="103" name="Straight Arrow Connector 102"/>
          <p:cNvCxnSpPr/>
          <p:nvPr/>
        </p:nvCxnSpPr>
        <p:spPr bwMode="auto">
          <a:xfrm flipV="1">
            <a:off x="5920763" y="3880509"/>
            <a:ext cx="2300105" cy="280917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05" name="Rectangle 12"/>
          <p:cNvSpPr>
            <a:spLocks/>
          </p:cNvSpPr>
          <p:nvPr/>
        </p:nvSpPr>
        <p:spPr bwMode="auto">
          <a:xfrm>
            <a:off x="3014832" y="6973327"/>
            <a:ext cx="77836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66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sym typeface="Open Sans Light" panose="020B0306030504020204" pitchFamily="34" charset="0"/>
              </a:rPr>
              <a:t>+</a:t>
            </a:r>
          </a:p>
        </p:txBody>
      </p:sp>
      <p:sp>
        <p:nvSpPr>
          <p:cNvPr id="3" name="Slide Number Placeholder 2"/>
          <p:cNvSpPr>
            <a:spLocks noGrp="1"/>
          </p:cNvSpPr>
          <p:nvPr>
            <p:ph type="sldNum" sz="quarter" idx="12"/>
          </p:nvPr>
        </p:nvSpPr>
        <p:spPr>
          <a:xfrm>
            <a:off x="18592800" y="12712701"/>
            <a:ext cx="5486400" cy="730250"/>
          </a:xfrm>
        </p:spPr>
        <p:txBody>
          <a:bodyPr/>
          <a:lstStyle/>
          <a:p>
            <a:fld id="{8B1026B5-6B2E-4646-A561-0D37D44E61DC}" type="slidenum">
              <a:rPr lang="en-US" smtClean="0">
                <a:solidFill>
                  <a:prstClr val="black"/>
                </a:solidFill>
              </a:rPr>
              <a:pPr/>
              <a:t>32</a:t>
            </a:fld>
            <a:endParaRPr lang="en-US" dirty="0">
              <a:solidFill>
                <a:prstClr val="black"/>
              </a:solidFill>
            </a:endParaRPr>
          </a:p>
        </p:txBody>
      </p:sp>
      <p:grpSp>
        <p:nvGrpSpPr>
          <p:cNvPr id="6" name="Group 5"/>
          <p:cNvGrpSpPr/>
          <p:nvPr/>
        </p:nvGrpSpPr>
        <p:grpSpPr>
          <a:xfrm>
            <a:off x="8839200" y="11096459"/>
            <a:ext cx="7979621" cy="2122872"/>
            <a:chOff x="8839200" y="11096459"/>
            <a:chExt cx="7979621" cy="2122872"/>
          </a:xfrm>
        </p:grpSpPr>
        <p:sp>
          <p:nvSpPr>
            <p:cNvPr id="69" name="Rectangle 68"/>
            <p:cNvSpPr/>
            <p:nvPr/>
          </p:nvSpPr>
          <p:spPr>
            <a:xfrm>
              <a:off x="8839200" y="12573000"/>
              <a:ext cx="7979621" cy="646331"/>
            </a:xfrm>
            <a:prstGeom prst="rect">
              <a:avLst/>
            </a:prstGeom>
          </p:spPr>
          <p:txBody>
            <a:bodyPr wrap="none">
              <a:spAutoFit/>
            </a:bodyPr>
            <a:lstStyle/>
            <a:p>
              <a:pPr algn="ctr"/>
              <a:r>
                <a:rPr lang="en-US" sz="36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Preventative Care:</a:t>
              </a:r>
              <a:r>
                <a:rPr lang="en-US" sz="3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i="1"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Ongoing management</a:t>
              </a:r>
              <a:endParaRPr lang="en-US" sz="30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84"/>
            <p:cNvSpPr/>
            <p:nvPr/>
          </p:nvSpPr>
          <p:spPr bwMode="auto">
            <a:xfrm>
              <a:off x="8935875" y="11096459"/>
              <a:ext cx="3889556" cy="1506354"/>
            </a:xfrm>
            <a:prstGeom prst="rect">
              <a:avLst/>
            </a:prstGeom>
            <a:solidFill>
              <a:schemeClr val="tx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mtClean="0"/>
            </a:p>
          </p:txBody>
        </p:sp>
        <p:pic>
          <p:nvPicPr>
            <p:cNvPr id="59" name="Picture 8" descr="http://upload.wikimedia.org/wikipedia/commons/thumb/6/62/Food_font_awesome.svg/512px-Food_font_awesome.svg.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9249877" y="11349585"/>
              <a:ext cx="1005037" cy="1005038"/>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14" descr="http://www.fontsaddict.com/images/icons/png/26761.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0433392" y="11125200"/>
              <a:ext cx="1453808" cy="145380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a:off x="8935876" y="6553200"/>
            <a:ext cx="8513924" cy="2167248"/>
            <a:chOff x="8935876" y="8500752"/>
            <a:chExt cx="8513924" cy="2167248"/>
          </a:xfrm>
        </p:grpSpPr>
        <p:sp>
          <p:nvSpPr>
            <p:cNvPr id="98" name="Rectangle 97"/>
            <p:cNvSpPr/>
            <p:nvPr/>
          </p:nvSpPr>
          <p:spPr>
            <a:xfrm>
              <a:off x="8943625" y="10021669"/>
              <a:ext cx="8506175" cy="646331"/>
            </a:xfrm>
            <a:prstGeom prst="rect">
              <a:avLst/>
            </a:prstGeom>
          </p:spPr>
          <p:txBody>
            <a:bodyPr wrap="none">
              <a:spAutoFit/>
            </a:bodyPr>
            <a:lstStyle/>
            <a:p>
              <a:pPr algn="ctr"/>
              <a:r>
                <a:rPr lang="en-US" sz="36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Imaging:</a:t>
              </a:r>
              <a:r>
                <a:rPr lang="en-US" sz="3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MRIs, ultrasounds, and </a:t>
              </a:r>
              <a:r>
                <a:rPr lang="en-US" sz="3000" i="1"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colonoscopies</a:t>
              </a:r>
              <a:endParaRPr lang="en-US" sz="30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9" name="Rectangle 98"/>
            <p:cNvSpPr/>
            <p:nvPr/>
          </p:nvSpPr>
          <p:spPr bwMode="auto">
            <a:xfrm>
              <a:off x="8935876" y="8500752"/>
              <a:ext cx="5092218" cy="1506354"/>
            </a:xfrm>
            <a:prstGeom prst="rect">
              <a:avLst/>
            </a:prstGeom>
            <a:solidFill>
              <a:schemeClr val="tx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mtClean="0"/>
            </a:p>
          </p:txBody>
        </p:sp>
        <p:pic>
          <p:nvPicPr>
            <p:cNvPr id="7" name="Picture 2" descr="http://www.clker.com/cliparts/b/d/5/a/1195435093934201857radioactivity_sign_jean-_03.svg.med.png"/>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9165865" y="8556265"/>
              <a:ext cx="1349735" cy="134973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8868937" y="2761121"/>
            <a:ext cx="9357855" cy="2152410"/>
            <a:chOff x="8868937" y="2761121"/>
            <a:chExt cx="9357855" cy="2152410"/>
          </a:xfrm>
        </p:grpSpPr>
        <p:sp>
          <p:nvSpPr>
            <p:cNvPr id="77" name="Rectangle 76"/>
            <p:cNvSpPr/>
            <p:nvPr/>
          </p:nvSpPr>
          <p:spPr bwMode="auto">
            <a:xfrm>
              <a:off x="8875277" y="2761121"/>
              <a:ext cx="9351515" cy="1506354"/>
            </a:xfrm>
            <a:prstGeom prst="rect">
              <a:avLst/>
            </a:prstGeom>
            <a:solidFill>
              <a:schemeClr val="tx2"/>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mtClean="0"/>
            </a:p>
          </p:txBody>
        </p:sp>
        <p:sp>
          <p:nvSpPr>
            <p:cNvPr id="104" name="Rectangle 103"/>
            <p:cNvSpPr/>
            <p:nvPr/>
          </p:nvSpPr>
          <p:spPr>
            <a:xfrm>
              <a:off x="8868937" y="4267200"/>
              <a:ext cx="5913863" cy="646331"/>
            </a:xfrm>
            <a:prstGeom prst="rect">
              <a:avLst/>
            </a:prstGeom>
          </p:spPr>
          <p:txBody>
            <a:bodyPr wrap="none">
              <a:spAutoFit/>
            </a:bodyPr>
            <a:lstStyle/>
            <a:p>
              <a:pPr algn="ctr"/>
              <a:r>
                <a:rPr lang="en-US" sz="3600" b="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Surgery:</a:t>
              </a:r>
              <a:r>
                <a:rPr lang="en-US" sz="36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3000" i="1" dirty="0">
                  <a:solidFill>
                    <a:prstClr val="black"/>
                  </a:solidFill>
                  <a:latin typeface="Open Sans" panose="020B0606030504020204" pitchFamily="34" charset="0"/>
                  <a:ea typeface="Open Sans" panose="020B0606030504020204" pitchFamily="34" charset="0"/>
                  <a:cs typeface="Open Sans" panose="020B0606030504020204" pitchFamily="34" charset="0"/>
                </a:rPr>
                <a:t>Prophylactic </a:t>
              </a:r>
              <a:r>
                <a:rPr lang="en-US" sz="3000" i="1"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surgeries</a:t>
              </a:r>
              <a:endParaRPr lang="en-US" sz="3000" i="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https://d30y9cdsu7xlg0.cloudfront.net/png/599-200.png"/>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9165865" y="2867753"/>
              <a:ext cx="1322291" cy="1322291"/>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96500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a:xfrm>
            <a:off x="1663700" y="3419477"/>
            <a:ext cx="22491700" cy="5705474"/>
          </a:xfrm>
        </p:spPr>
        <p:txBody>
          <a:bodyPr>
            <a:normAutofit/>
          </a:bodyPr>
          <a:lstStyle/>
          <a:p>
            <a:r>
              <a:rPr lang="en-US" sz="96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Managing High-Risk Patients</a:t>
            </a:r>
            <a:endParaRPr lang="en-US" sz="9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Actively manage the pipeline of patients with more urgent need for services</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89395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p:cNvSpPr>
          <p:nvPr/>
        </p:nvSpPr>
        <p:spPr bwMode="auto">
          <a:xfrm>
            <a:off x="960437" y="2974035"/>
            <a:ext cx="221054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Manage</a:t>
            </a:r>
          </a:p>
        </p:txBody>
      </p:sp>
      <p:sp>
        <p:nvSpPr>
          <p:cNvPr id="11" name="Rectangle 7"/>
          <p:cNvSpPr>
            <a:spLocks/>
          </p:cNvSpPr>
          <p:nvPr/>
        </p:nvSpPr>
        <p:spPr bwMode="auto">
          <a:xfrm>
            <a:off x="965203" y="4929091"/>
            <a:ext cx="129522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srgbClr val="C0C0C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Alert</a:t>
            </a:r>
          </a:p>
        </p:txBody>
      </p:sp>
      <p:sp>
        <p:nvSpPr>
          <p:cNvPr id="14" name="Rectangle 4"/>
          <p:cNvSpPr>
            <a:spLocks/>
          </p:cNvSpPr>
          <p:nvPr/>
        </p:nvSpPr>
        <p:spPr bwMode="auto">
          <a:xfrm>
            <a:off x="495299" y="762003"/>
            <a:ext cx="23660101" cy="1206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How? Determine </a:t>
            </a: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which patients need active management</a:t>
            </a:r>
          </a:p>
        </p:txBody>
      </p:sp>
      <p:sp>
        <p:nvSpPr>
          <p:cNvPr id="7" name="Rectangle 7"/>
          <p:cNvSpPr>
            <a:spLocks/>
          </p:cNvSpPr>
          <p:nvPr/>
        </p:nvSpPr>
        <p:spPr bwMode="auto">
          <a:xfrm>
            <a:off x="965204" y="6884147"/>
            <a:ext cx="211756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white">
                    <a:lumMod val="75000"/>
                  </a:prstClr>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Remind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76117" y="1968504"/>
            <a:ext cx="8593872" cy="107646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446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p:cNvSpPr>
          <p:nvPr/>
        </p:nvSpPr>
        <p:spPr bwMode="auto">
          <a:xfrm>
            <a:off x="960437" y="2974035"/>
            <a:ext cx="221054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white">
                    <a:lumMod val="75000"/>
                  </a:prstClr>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Manage</a:t>
            </a:r>
          </a:p>
        </p:txBody>
      </p:sp>
      <p:sp>
        <p:nvSpPr>
          <p:cNvPr id="11" name="Rectangle 7"/>
          <p:cNvSpPr>
            <a:spLocks/>
          </p:cNvSpPr>
          <p:nvPr/>
        </p:nvSpPr>
        <p:spPr bwMode="auto">
          <a:xfrm>
            <a:off x="965203" y="4929091"/>
            <a:ext cx="129522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Alert</a:t>
            </a:r>
          </a:p>
        </p:txBody>
      </p:sp>
      <p:sp>
        <p:nvSpPr>
          <p:cNvPr id="14" name="Rectangle 4"/>
          <p:cNvSpPr>
            <a:spLocks/>
          </p:cNvSpPr>
          <p:nvPr/>
        </p:nvSpPr>
        <p:spPr bwMode="auto">
          <a:xfrm>
            <a:off x="495299" y="762003"/>
            <a:ext cx="23660101" cy="1206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How? Visual </a:t>
            </a: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alerts of patients that require follow-up</a:t>
            </a:r>
          </a:p>
        </p:txBody>
      </p:sp>
      <p:sp>
        <p:nvSpPr>
          <p:cNvPr id="7" name="Rectangle 7"/>
          <p:cNvSpPr>
            <a:spLocks/>
          </p:cNvSpPr>
          <p:nvPr/>
        </p:nvSpPr>
        <p:spPr bwMode="auto">
          <a:xfrm>
            <a:off x="965204" y="6884147"/>
            <a:ext cx="211756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white">
                    <a:lumMod val="75000"/>
                  </a:prstClr>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Remind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41338" y="2436217"/>
            <a:ext cx="19217069" cy="10095043"/>
          </a:xfrm>
          <a:prstGeom prst="rect">
            <a:avLst/>
          </a:prstGeom>
        </p:spPr>
      </p:pic>
    </p:spTree>
    <p:extLst>
      <p:ext uri="{BB962C8B-B14F-4D97-AF65-F5344CB8AC3E}">
        <p14:creationId xmlns:p14="http://schemas.microsoft.com/office/powerpoint/2010/main" val="4013282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p:cNvSpPr>
          <p:nvPr/>
        </p:nvSpPr>
        <p:spPr bwMode="auto">
          <a:xfrm>
            <a:off x="960437" y="2974035"/>
            <a:ext cx="221054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alpha val="50000"/>
                  </a:srgbClr>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white">
                    <a:lumMod val="75000"/>
                  </a:prstClr>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Manage</a:t>
            </a:r>
          </a:p>
        </p:txBody>
      </p:sp>
      <p:sp>
        <p:nvSpPr>
          <p:cNvPr id="11" name="Rectangle 7"/>
          <p:cNvSpPr>
            <a:spLocks/>
          </p:cNvSpPr>
          <p:nvPr/>
        </p:nvSpPr>
        <p:spPr bwMode="auto">
          <a:xfrm>
            <a:off x="965203" y="4929091"/>
            <a:ext cx="129522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srgbClr val="C0C0C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Alert</a:t>
            </a:r>
          </a:p>
        </p:txBody>
      </p:sp>
      <p:sp>
        <p:nvSpPr>
          <p:cNvPr id="14" name="Rectangle 4"/>
          <p:cNvSpPr>
            <a:spLocks/>
          </p:cNvSpPr>
          <p:nvPr/>
        </p:nvSpPr>
        <p:spPr bwMode="auto">
          <a:xfrm>
            <a:off x="495299" y="762003"/>
            <a:ext cx="23660101" cy="1206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How? Proactive </a:t>
            </a: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email reminders for patients at risk</a:t>
            </a:r>
          </a:p>
        </p:txBody>
      </p:sp>
      <p:sp>
        <p:nvSpPr>
          <p:cNvPr id="7" name="Rectangle 7"/>
          <p:cNvSpPr>
            <a:spLocks/>
          </p:cNvSpPr>
          <p:nvPr/>
        </p:nvSpPr>
        <p:spPr bwMode="auto">
          <a:xfrm>
            <a:off x="965204" y="6884147"/>
            <a:ext cx="211756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Remind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124880" y="2475696"/>
            <a:ext cx="6096000" cy="942108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56924" y="2513465"/>
            <a:ext cx="6113875" cy="96338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627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p:cNvSpPr>
          <p:nvPr/>
        </p:nvSpPr>
        <p:spPr bwMode="auto">
          <a:xfrm>
            <a:off x="495299" y="762003"/>
            <a:ext cx="23660101" cy="120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1219186"/>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The challenge with adherence to breast MRI recommendations</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8" name="Rectangle 9">
            <a:extLst>
              <a:ext uri="{FF2B5EF4-FFF2-40B4-BE49-F238E27FC236}">
                <a16:creationId xmlns="" xmlns:a16="http://schemas.microsoft.com/office/drawing/2014/main" id="{E67215B2-5F4B-41DE-8691-68F5F506D218}"/>
              </a:ext>
            </a:extLst>
          </p:cNvPr>
          <p:cNvSpPr>
            <a:spLocks/>
          </p:cNvSpPr>
          <p:nvPr/>
        </p:nvSpPr>
        <p:spPr bwMode="auto">
          <a:xfrm>
            <a:off x="590549" y="5815040"/>
            <a:ext cx="11525251"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lvl="1"/>
            <a:r>
              <a:rPr lang="en-US" sz="4800" b="1" dirty="0" smtClean="0">
                <a:solidFill>
                  <a:srgbClr val="4D4D4D"/>
                </a:solidFill>
                <a:latin typeface="Open Sans Light" charset="0"/>
                <a:ea typeface="Open Sans Light" charset="0"/>
                <a:cs typeface="Open Sans Light" charset="0"/>
                <a:sym typeface="Open Sans Light" charset="0"/>
              </a:rPr>
              <a:t>Traditional Limitations:</a:t>
            </a:r>
          </a:p>
          <a:p>
            <a:pPr marL="1028700" lvl="1" indent="-571500">
              <a:buFont typeface="Arial" panose="020B0604020202020204" pitchFamily="34" charset="0"/>
              <a:buChar char="•"/>
            </a:pPr>
            <a:r>
              <a:rPr lang="en-US" sz="4800" dirty="0" smtClean="0">
                <a:solidFill>
                  <a:srgbClr val="4D4D4D"/>
                </a:solidFill>
                <a:latin typeface="Open Sans Light" charset="0"/>
                <a:ea typeface="Open Sans Light" charset="0"/>
                <a:cs typeface="Open Sans Light" charset="0"/>
                <a:sym typeface="Open Sans Light" charset="0"/>
              </a:rPr>
              <a:t>Results were only communicated to providers, not patients</a:t>
            </a:r>
          </a:p>
          <a:p>
            <a:pPr marL="1028700" lvl="1" indent="-571500">
              <a:buFont typeface="Arial" panose="020B0604020202020204" pitchFamily="34" charset="0"/>
              <a:buChar char="•"/>
            </a:pPr>
            <a:r>
              <a:rPr lang="en-US" sz="4800" dirty="0" smtClean="0">
                <a:solidFill>
                  <a:srgbClr val="4D4D4D"/>
                </a:solidFill>
                <a:latin typeface="Open Sans Light" charset="0"/>
                <a:ea typeface="Open Sans Light" charset="0"/>
                <a:cs typeface="Open Sans Light" charset="0"/>
                <a:sym typeface="Open Sans Light" charset="0"/>
              </a:rPr>
              <a:t>Gail score was used, and not the </a:t>
            </a:r>
            <a:r>
              <a:rPr lang="en-US" sz="4800" dirty="0" err="1" smtClean="0">
                <a:solidFill>
                  <a:srgbClr val="4D4D4D"/>
                </a:solidFill>
                <a:latin typeface="Open Sans Light" charset="0"/>
                <a:ea typeface="Open Sans Light" charset="0"/>
                <a:cs typeface="Open Sans Light" charset="0"/>
                <a:sym typeface="Open Sans Light" charset="0"/>
              </a:rPr>
              <a:t>Tyrer-Cuzick</a:t>
            </a:r>
            <a:r>
              <a:rPr lang="en-US" sz="4800" dirty="0" smtClean="0">
                <a:solidFill>
                  <a:srgbClr val="4D4D4D"/>
                </a:solidFill>
                <a:latin typeface="Open Sans Light" charset="0"/>
                <a:ea typeface="Open Sans Light" charset="0"/>
                <a:cs typeface="Open Sans Light" charset="0"/>
                <a:sym typeface="Open Sans Light" charset="0"/>
              </a:rPr>
              <a:t> score</a:t>
            </a:r>
          </a:p>
          <a:p>
            <a:pPr marL="1028700" lvl="1" indent="-571500">
              <a:buFont typeface="Arial" panose="020B0604020202020204" pitchFamily="34" charset="0"/>
              <a:buChar char="•"/>
            </a:pPr>
            <a:r>
              <a:rPr lang="en-US" sz="4800" dirty="0" smtClean="0">
                <a:solidFill>
                  <a:srgbClr val="4D4D4D"/>
                </a:solidFill>
                <a:latin typeface="Open Sans Light" charset="0"/>
                <a:ea typeface="Open Sans Light" charset="0"/>
                <a:cs typeface="Open Sans Light" charset="0"/>
                <a:sym typeface="Open Sans Light" charset="0"/>
              </a:rPr>
              <a:t>Reliant on PCPs to know ordering and prior-authorization process</a:t>
            </a:r>
          </a:p>
          <a:p>
            <a:pPr marL="1028700" lvl="1" indent="-571500">
              <a:buFont typeface="Arial" panose="020B0604020202020204" pitchFamily="34" charset="0"/>
              <a:buChar char="•"/>
            </a:pPr>
            <a:endParaRPr lang="en-US" sz="4800" dirty="0" smtClean="0">
              <a:solidFill>
                <a:srgbClr val="4D4D4D"/>
              </a:solidFill>
              <a:latin typeface="Open Sans Light" charset="0"/>
              <a:ea typeface="Open Sans Light" charset="0"/>
              <a:cs typeface="Open Sans Light" charset="0"/>
              <a:sym typeface="Open Sans Light" charset="0"/>
            </a:endParaRPr>
          </a:p>
          <a:p>
            <a:pPr marL="1028700" lvl="1" indent="-571500">
              <a:buFont typeface="Arial" panose="020B0604020202020204" pitchFamily="34" charset="0"/>
              <a:buChar char="•"/>
            </a:pPr>
            <a:r>
              <a:rPr lang="en-US" sz="4800" dirty="0" smtClean="0">
                <a:solidFill>
                  <a:srgbClr val="4D4D4D"/>
                </a:solidFill>
                <a:latin typeface="Open Sans Light" charset="0"/>
                <a:ea typeface="Open Sans Light" charset="0"/>
                <a:cs typeface="Open Sans Light" charset="0"/>
                <a:sym typeface="Open Sans Light" charset="0"/>
              </a:rPr>
              <a:t>MRI adherence was only </a:t>
            </a:r>
            <a:r>
              <a:rPr lang="en-US" sz="4800" b="1" dirty="0" smtClean="0">
                <a:solidFill>
                  <a:srgbClr val="4D4D4D"/>
                </a:solidFill>
                <a:latin typeface="Open Sans Light" charset="0"/>
                <a:ea typeface="Open Sans Light" charset="0"/>
                <a:cs typeface="Open Sans Light" charset="0"/>
                <a:sym typeface="Open Sans Light" charset="0"/>
              </a:rPr>
              <a:t>13.9%</a:t>
            </a:r>
            <a:endParaRPr lang="en-US" sz="4800" b="1" dirty="0">
              <a:solidFill>
                <a:srgbClr val="4D4D4D"/>
              </a:solidFill>
              <a:latin typeface="Open Sans Light" charset="0"/>
              <a:ea typeface="Open Sans Light" charset="0"/>
              <a:cs typeface="Open Sans Light" charset="0"/>
              <a:sym typeface="Open Sans Light"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126" t="35156" r="40147" b="51511"/>
          <a:stretch/>
        </p:blipFill>
        <p:spPr>
          <a:xfrm>
            <a:off x="380999" y="2438400"/>
            <a:ext cx="13347111" cy="2330448"/>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9685100" y="5943600"/>
            <a:ext cx="1905000" cy="54972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20083264" y="5297269"/>
            <a:ext cx="1082348" cy="646331"/>
          </a:xfrm>
          <a:prstGeom prst="rect">
            <a:avLst/>
          </a:prstGeom>
          <a:noFill/>
        </p:spPr>
        <p:txBody>
          <a:bodyPr wrap="none" rtlCol="0">
            <a:spAutoFit/>
          </a:bodyPr>
          <a:lstStyle/>
          <a:p>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72%</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p:cNvSpPr/>
          <p:nvPr/>
        </p:nvSpPr>
        <p:spPr>
          <a:xfrm>
            <a:off x="16840200" y="10287000"/>
            <a:ext cx="1905000" cy="1153856"/>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17068800" y="9564469"/>
            <a:ext cx="1454244" cy="646331"/>
          </a:xfrm>
          <a:prstGeom prst="rect">
            <a:avLst/>
          </a:prstGeom>
          <a:noFill/>
        </p:spPr>
        <p:txBody>
          <a:bodyPr wrap="none" rtlCol="0">
            <a:spAutoFit/>
          </a:bodyPr>
          <a:lstStyle/>
          <a:p>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13.9%</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ectangle 10"/>
          <p:cNvSpPr>
            <a:spLocks/>
          </p:cNvSpPr>
          <p:nvPr/>
        </p:nvSpPr>
        <p:spPr bwMode="auto">
          <a:xfrm>
            <a:off x="15011400" y="2919157"/>
            <a:ext cx="7964488"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800" b="1" dirty="0" smtClean="0">
                <a:solidFill>
                  <a:srgbClr val="4D4D4D"/>
                </a:solidFill>
                <a:latin typeface="Open Sans Light" charset="0"/>
                <a:ea typeface="Open Sans Light" charset="0"/>
                <a:cs typeface="Open Sans Light" charset="0"/>
                <a:sym typeface="Open Sans Light" charset="0"/>
              </a:rPr>
              <a:t>CancerIQ MRI Adherence</a:t>
            </a:r>
            <a:endParaRPr lang="en-US" sz="4800" b="1" dirty="0">
              <a:solidFill>
                <a:srgbClr val="4D4D4D"/>
              </a:solidFill>
              <a:latin typeface="Open Sans Light" charset="0"/>
              <a:ea typeface="Open Sans Light" charset="0"/>
              <a:cs typeface="Open Sans Light" charset="0"/>
              <a:sym typeface="Open Sans Light" charset="0"/>
            </a:endParaRPr>
          </a:p>
        </p:txBody>
      </p:sp>
      <p:sp>
        <p:nvSpPr>
          <p:cNvPr id="12" name="TextBox 11"/>
          <p:cNvSpPr txBox="1"/>
          <p:nvPr/>
        </p:nvSpPr>
        <p:spPr>
          <a:xfrm>
            <a:off x="19631025" y="11550188"/>
            <a:ext cx="2111475" cy="646331"/>
          </a:xfrm>
          <a:prstGeom prst="rect">
            <a:avLst/>
          </a:prstGeom>
          <a:noFill/>
        </p:spPr>
        <p:txBody>
          <a:bodyPr wrap="none" rtlCol="0">
            <a:spAutoFit/>
          </a:bodyPr>
          <a:lstStyle/>
          <a:p>
            <a:r>
              <a:rPr lang="en-US" sz="3600" dirty="0" err="1">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extBox 12"/>
          <p:cNvSpPr txBox="1"/>
          <p:nvPr/>
        </p:nvSpPr>
        <p:spPr>
          <a:xfrm>
            <a:off x="16840200" y="11550188"/>
            <a:ext cx="1880643" cy="1200329"/>
          </a:xfrm>
          <a:prstGeom prst="rect">
            <a:avLst/>
          </a:prstGeom>
          <a:noFill/>
        </p:spPr>
        <p:txBody>
          <a:bodyPr wrap="none" rtlCol="0">
            <a:spAutoFit/>
          </a:bodyPr>
          <a:lstStyle/>
          <a:p>
            <a:pPr algn="ct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Industry</a:t>
            </a:r>
          </a:p>
          <a:p>
            <a:pPr algn="ct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Avg.</a:t>
            </a:r>
          </a:p>
        </p:txBody>
      </p:sp>
    </p:spTree>
    <p:extLst>
      <p:ext uri="{BB962C8B-B14F-4D97-AF65-F5344CB8AC3E}">
        <p14:creationId xmlns:p14="http://schemas.microsoft.com/office/powerpoint/2010/main" val="276809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a:xfrm>
            <a:off x="1663700" y="3419477"/>
            <a:ext cx="22491700" cy="5705474"/>
          </a:xfrm>
        </p:spPr>
        <p:txBody>
          <a:bodyPr>
            <a:normAutofit/>
          </a:bodyPr>
          <a:lstStyle/>
          <a:p>
            <a:r>
              <a:rPr lang="en-US" sz="96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Funding Opportunities for Telehealth</a:t>
            </a:r>
            <a:endParaRPr lang="en-US" sz="9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to secure funding for the appropriate technology</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54980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33" name="Rectangle 32"/>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Coronavirus Aid, Relief, and Economic Security (CARES) Act</a:t>
            </a:r>
          </a:p>
        </p:txBody>
      </p:sp>
      <p:sp>
        <p:nvSpPr>
          <p:cNvPr id="44" name="Slide Number Placeholder 3"/>
          <p:cNvSpPr>
            <a:spLocks noGrp="1"/>
          </p:cNvSpPr>
          <p:nvPr>
            <p:ph type="sldNum" sz="quarter" idx="12"/>
          </p:nvPr>
        </p:nvSpPr>
        <p:spPr>
          <a:xfrm>
            <a:off x="18592800" y="12712701"/>
            <a:ext cx="5486400" cy="730250"/>
          </a:xfrm>
        </p:spPr>
        <p:txBody>
          <a:bodyPr anchor="b"/>
          <a:lstStyle/>
          <a:p>
            <a:fld id="{6224CC95-8713-4AC0-9237-6826B914820E}" type="slidenum">
              <a:rPr lang="en-US" smtClean="0">
                <a:solidFill>
                  <a:prstClr val="black"/>
                </a:solidFill>
                <a:latin typeface="Open Sans" panose="020B0606030504020204" pitchFamily="34" charset="0"/>
                <a:ea typeface="Open Sans" panose="020B0606030504020204" pitchFamily="34" charset="0"/>
                <a:cs typeface="Open Sans" panose="020B0606030504020204" pitchFamily="34" charset="0"/>
              </a:rPr>
              <a:pPr/>
              <a:t>39</a:t>
            </a:fld>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2">
            <a:extLst>
              <a:ext uri="{FF2B5EF4-FFF2-40B4-BE49-F238E27FC236}">
                <a16:creationId xmlns:a16="http://schemas.microsoft.com/office/drawing/2014/main" xmlns="" id="{D27DFE5A-2284-4C46-A017-EE86F67E14F6}"/>
              </a:ext>
            </a:extLst>
          </p:cNvPr>
          <p:cNvSpPr>
            <a:spLocks noGrp="1"/>
          </p:cNvSpPr>
          <p:nvPr>
            <p:ph idx="1"/>
          </p:nvPr>
        </p:nvSpPr>
        <p:spPr>
          <a:xfrm>
            <a:off x="1143000" y="3651250"/>
            <a:ext cx="10515600" cy="9464676"/>
          </a:xfrm>
          <a:ln w="76200">
            <a:solidFill>
              <a:schemeClr val="tx2"/>
            </a:solidFill>
          </a:ln>
        </p:spPr>
        <p:txBody>
          <a:bodyPr>
            <a:normAutofit fontScale="77500" lnSpcReduction="20000"/>
          </a:bodyPr>
          <a:lstStyle/>
          <a:p>
            <a:pPr marL="0" indent="0">
              <a:buNone/>
            </a:pPr>
            <a:endParaRPr lang="en-US" sz="440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$200m HCPs Telehealth services funds in response to the COVID-19 pandemic</a:t>
            </a:r>
          </a:p>
          <a:p>
            <a:pPr>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Up to $1m in reimbursement for:</a:t>
            </a:r>
          </a:p>
          <a:p>
            <a:pPr lvl="1">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Telecom Services and Broadband Connectivity Services</a:t>
            </a:r>
          </a:p>
          <a:p>
            <a:pPr lvl="1">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Information Services</a:t>
            </a:r>
          </a:p>
          <a:p>
            <a:pPr lvl="1">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Connected Devices/Equipment</a:t>
            </a:r>
          </a:p>
          <a:p>
            <a:pPr>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Register with FCC and federal System for Award Management</a:t>
            </a:r>
          </a:p>
          <a:p>
            <a:pPr>
              <a:lnSpc>
                <a:spcPct val="170000"/>
              </a:lnSpc>
            </a:pPr>
            <a:r>
              <a:rPr lang="en-US" sz="4200" dirty="0">
                <a:latin typeface="Open Sans Light" panose="020B0306030504020204" pitchFamily="34" charset="0"/>
                <a:ea typeface="Open Sans Light" panose="020B0306030504020204" pitchFamily="34" charset="0"/>
                <a:cs typeface="Open Sans Light" panose="020B0306030504020204" pitchFamily="34" charset="0"/>
              </a:rPr>
              <a:t>Rolling applications started 4/13</a:t>
            </a:r>
          </a:p>
        </p:txBody>
      </p:sp>
      <p:sp>
        <p:nvSpPr>
          <p:cNvPr id="15" name="Content Placeholder 2">
            <a:extLst>
              <a:ext uri="{FF2B5EF4-FFF2-40B4-BE49-F238E27FC236}">
                <a16:creationId xmlns:a16="http://schemas.microsoft.com/office/drawing/2014/main" xmlns="" id="{5189575A-64BC-5046-8E78-720F63B16282}"/>
              </a:ext>
            </a:extLst>
          </p:cNvPr>
          <p:cNvSpPr txBox="1">
            <a:spLocks/>
          </p:cNvSpPr>
          <p:nvPr/>
        </p:nvSpPr>
        <p:spPr>
          <a:xfrm>
            <a:off x="12877800" y="3641724"/>
            <a:ext cx="10363200" cy="9464676"/>
          </a:xfrm>
          <a:prstGeom prst="rect">
            <a:avLst/>
          </a:prstGeom>
          <a:ln w="76200">
            <a:solidFill>
              <a:schemeClr val="tx2"/>
            </a:solidFill>
          </a:ln>
        </p:spPr>
        <p:txBody>
          <a:bodyPr vert="horz" lIns="91440" tIns="45720" rIns="91440" bIns="45720" rtlCol="0">
            <a:normAutofit fontScale="775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auto">
              <a:spcAft>
                <a:spcPts val="0"/>
              </a:spcAft>
            </a:pPr>
            <a:endPar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fontAlgn="auto">
              <a:lnSpc>
                <a:spcPct val="150000"/>
              </a:lnSpc>
              <a:spcAft>
                <a:spcPts val="0"/>
              </a:spcAft>
            </a:pPr>
            <a:r>
              <a:rPr lang="en-US" sz="4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$100M over three years to defray eligible cost of providing telehealth / connected care services for low income Americans and veterans w/emphasis on chronic conditions such as cancer</a:t>
            </a:r>
          </a:p>
          <a:p>
            <a:pPr fontAlgn="auto">
              <a:lnSpc>
                <a:spcPct val="150000"/>
              </a:lnSpc>
              <a:spcAft>
                <a:spcPts val="0"/>
              </a:spcAft>
            </a:pPr>
            <a:r>
              <a:rPr lang="en-US" sz="4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FCC will cover 85% of costs for selected projects</a:t>
            </a:r>
          </a:p>
          <a:p>
            <a:pPr fontAlgn="auto">
              <a:lnSpc>
                <a:spcPct val="150000"/>
              </a:lnSpc>
              <a:spcAft>
                <a:spcPts val="0"/>
              </a:spcAft>
            </a:pPr>
            <a:r>
              <a:rPr lang="en-US" sz="4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Participants in COVID-19 Telehealth Program may not be eligible</a:t>
            </a:r>
          </a:p>
          <a:p>
            <a:pPr fontAlgn="auto">
              <a:lnSpc>
                <a:spcPct val="150000"/>
              </a:lnSpc>
              <a:spcAft>
                <a:spcPts val="0"/>
              </a:spcAft>
            </a:pPr>
            <a:r>
              <a:rPr lang="en-US" sz="4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Application deadline is 6/31/20, *application not yet open</a:t>
            </a:r>
          </a:p>
        </p:txBody>
      </p:sp>
      <p:sp>
        <p:nvSpPr>
          <p:cNvPr id="16" name="Content Placeholder 2">
            <a:extLst>
              <a:ext uri="{FF2B5EF4-FFF2-40B4-BE49-F238E27FC236}">
                <a16:creationId xmlns:a16="http://schemas.microsoft.com/office/drawing/2014/main" xmlns="" id="{D27DFE5A-2284-4C46-A017-EE86F67E14F6}"/>
              </a:ext>
            </a:extLst>
          </p:cNvPr>
          <p:cNvSpPr txBox="1">
            <a:spLocks/>
          </p:cNvSpPr>
          <p:nvPr/>
        </p:nvSpPr>
        <p:spPr>
          <a:xfrm>
            <a:off x="1143000" y="2632595"/>
            <a:ext cx="10515600" cy="1018655"/>
          </a:xfrm>
          <a:prstGeom prst="rect">
            <a:avLst/>
          </a:prstGeom>
          <a:solidFill>
            <a:schemeClr val="tx2"/>
          </a:solidFill>
          <a:ln w="76200">
            <a:solidFill>
              <a:schemeClr val="tx2"/>
            </a:solidFill>
          </a:ln>
        </p:spPr>
        <p:txBody>
          <a:bodyPr vert="horz" lIns="91440" tIns="45720" rIns="91440" bIns="45720" rtlCol="0" anchor="ctr"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COVID-19 Telehealth Program</a:t>
            </a:r>
            <a:endParaRPr lang="en-US" sz="4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ontent Placeholder 2">
            <a:extLst>
              <a:ext uri="{FF2B5EF4-FFF2-40B4-BE49-F238E27FC236}">
                <a16:creationId xmlns:a16="http://schemas.microsoft.com/office/drawing/2014/main" xmlns="" id="{5189575A-64BC-5046-8E78-720F63B16282}"/>
              </a:ext>
            </a:extLst>
          </p:cNvPr>
          <p:cNvSpPr txBox="1">
            <a:spLocks/>
          </p:cNvSpPr>
          <p:nvPr/>
        </p:nvSpPr>
        <p:spPr>
          <a:xfrm>
            <a:off x="12877800" y="2623069"/>
            <a:ext cx="10363200" cy="1018655"/>
          </a:xfrm>
          <a:prstGeom prst="rect">
            <a:avLst/>
          </a:prstGeom>
          <a:solidFill>
            <a:schemeClr val="tx2"/>
          </a:solidFill>
          <a:ln w="76200">
            <a:solidFill>
              <a:schemeClr val="tx2"/>
            </a:solidFill>
          </a:ln>
        </p:spPr>
        <p:txBody>
          <a:bodyPr vert="horz" lIns="91440" tIns="45720" rIns="91440" bIns="45720" rtlCol="0" anchor="ctr" anchorCtr="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Connected Care Pilot Program</a:t>
            </a:r>
            <a:endParaRPr lang="en-US" sz="4400"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0192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sp>
        <p:nvSpPr>
          <p:cNvPr id="14" name="Rectangle 4"/>
          <p:cNvSpPr>
            <a:spLocks/>
          </p:cNvSpPr>
          <p:nvPr/>
        </p:nvSpPr>
        <p:spPr bwMode="auto">
          <a:xfrm>
            <a:off x="495301" y="762001"/>
            <a:ext cx="23660102" cy="1206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defRPr/>
            </a:pPr>
            <a:r>
              <a:rPr lang="en-US" sz="6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Real-time data to improve quality and drive best practices</a:t>
            </a:r>
            <a:endParaRPr lang="en-US" sz="60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grpSp>
        <p:nvGrpSpPr>
          <p:cNvPr id="34" name="Group 33">
            <a:extLst>
              <a:ext uri="{FF2B5EF4-FFF2-40B4-BE49-F238E27FC236}">
                <a16:creationId xmlns="" xmlns:a16="http://schemas.microsoft.com/office/drawing/2014/main" id="{6F050DFA-6367-4646-971B-ADE2B29CE5A4}"/>
              </a:ext>
            </a:extLst>
          </p:cNvPr>
          <p:cNvGrpSpPr/>
          <p:nvPr/>
        </p:nvGrpSpPr>
        <p:grpSpPr>
          <a:xfrm>
            <a:off x="537732" y="2032357"/>
            <a:ext cx="22795452" cy="11378846"/>
            <a:chOff x="-1034525" y="3057323"/>
            <a:chExt cx="11397725" cy="5689422"/>
          </a:xfrm>
        </p:grpSpPr>
        <p:pic>
          <p:nvPicPr>
            <p:cNvPr id="35" name="Picture 34">
              <a:extLst>
                <a:ext uri="{FF2B5EF4-FFF2-40B4-BE49-F238E27FC236}">
                  <a16:creationId xmlns="" xmlns:a16="http://schemas.microsoft.com/office/drawing/2014/main" id="{544A7A19-72DA-4AE2-B5C4-4BB1CECBE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525" y="3057323"/>
              <a:ext cx="11397725" cy="5689422"/>
            </a:xfrm>
            <a:prstGeom prst="rect">
              <a:avLst/>
            </a:prstGeom>
          </p:spPr>
        </p:pic>
        <p:cxnSp>
          <p:nvCxnSpPr>
            <p:cNvPr id="36" name="Straight Connector 35">
              <a:extLst>
                <a:ext uri="{FF2B5EF4-FFF2-40B4-BE49-F238E27FC236}">
                  <a16:creationId xmlns="" xmlns:a16="http://schemas.microsoft.com/office/drawing/2014/main" id="{0B2F04B5-7D63-488D-8032-BC7BA30AC202}"/>
                </a:ext>
              </a:extLst>
            </p:cNvPr>
            <p:cNvCxnSpPr>
              <a:cxnSpLocks/>
            </p:cNvCxnSpPr>
            <p:nvPr/>
          </p:nvCxnSpPr>
          <p:spPr>
            <a:xfrm>
              <a:off x="1905000" y="4267200"/>
              <a:ext cx="8458200" cy="76200"/>
            </a:xfrm>
            <a:prstGeom prst="line">
              <a:avLst/>
            </a:prstGeom>
            <a:ln w="3048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95958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8A9843-7DB6-214A-B432-18A17A6D7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5" name="Rectangle 4"/>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Key Selection Criteria</a:t>
            </a:r>
          </a:p>
        </p:txBody>
      </p:sp>
      <p:sp>
        <p:nvSpPr>
          <p:cNvPr id="7" name="Content Placeholder 2">
            <a:extLst>
              <a:ext uri="{FF2B5EF4-FFF2-40B4-BE49-F238E27FC236}">
                <a16:creationId xmlns:a16="http://schemas.microsoft.com/office/drawing/2014/main" xmlns="" id="{D27DFE5A-2284-4C46-A017-EE86F67E14F6}"/>
              </a:ext>
            </a:extLst>
          </p:cNvPr>
          <p:cNvSpPr txBox="1">
            <a:spLocks/>
          </p:cNvSpPr>
          <p:nvPr/>
        </p:nvSpPr>
        <p:spPr>
          <a:xfrm>
            <a:off x="647700" y="2362200"/>
            <a:ext cx="22288500" cy="10515600"/>
          </a:xfrm>
          <a:prstGeom prst="rect">
            <a:avLst/>
          </a:prstGeom>
          <a:ln w="76200">
            <a:noFill/>
          </a:ln>
        </p:spPr>
        <p:txBody>
          <a:bodyPr vert="horz" lIns="91440" tIns="45720" rIns="91440" bIns="45720" rtlCol="0">
            <a:normAutofit fontScale="92500"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conditions to be treated:</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Cancer, cancer predisposition</a:t>
            </a:r>
          </a:p>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goals and objectives:</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To keep at-risk patient populations out of the hospital</a:t>
            </a:r>
          </a:p>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timeline for deployment:</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This can be done in less than 10-days, funding can reimburse programs for expenses as far back as March 13</a:t>
            </a:r>
            <a:r>
              <a:rPr lang="en-US" sz="4400" baseline="30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p>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factors/metrics to measure the impact:</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Easy to measure clinical impact, but also interested in number of jobs created or retained by the project</a:t>
            </a:r>
          </a:p>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geographic area and population served:</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Large underserved or low-income patient population; health care provider shortages; rural hospital closures</a:t>
            </a:r>
          </a:p>
          <a:p>
            <a:pPr fontAlgn="auto">
              <a:lnSpc>
                <a:spcPct val="150000"/>
              </a:lnSpc>
              <a:spcAft>
                <a:spcPts val="0"/>
              </a:spcAft>
            </a:pPr>
            <a:r>
              <a:rPr lang="en-US" sz="44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The patient population:</a:t>
            </a:r>
            <a:r>
              <a:rPr lang="en-US" sz="4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The health care providers’ targeting of funding to high-risk and vulnerable patients.</a:t>
            </a:r>
          </a:p>
        </p:txBody>
      </p:sp>
    </p:spTree>
    <p:extLst>
      <p:ext uri="{BB962C8B-B14F-4D97-AF65-F5344CB8AC3E}">
        <p14:creationId xmlns:p14="http://schemas.microsoft.com/office/powerpoint/2010/main" val="8804831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110" name="Oval 109"/>
          <p:cNvSpPr/>
          <p:nvPr/>
        </p:nvSpPr>
        <p:spPr bwMode="auto">
          <a:xfrm>
            <a:off x="8210019" y="2486461"/>
            <a:ext cx="732183" cy="762000"/>
          </a:xfrm>
          <a:prstGeom prst="ellipse">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24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103" name="Rectangle 3"/>
          <p:cNvSpPr>
            <a:spLocks/>
          </p:cNvSpPr>
          <p:nvPr/>
        </p:nvSpPr>
        <p:spPr bwMode="auto">
          <a:xfrm>
            <a:off x="8932400" y="6969410"/>
            <a:ext cx="5805663"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Proactively screen breast imaging and GI patients, where cancer / cancer risk is top of mind for patients</a:t>
            </a:r>
          </a:p>
        </p:txBody>
      </p:sp>
      <p:sp>
        <p:nvSpPr>
          <p:cNvPr id="107" name="Rectangle 3"/>
          <p:cNvSpPr>
            <a:spLocks/>
          </p:cNvSpPr>
          <p:nvPr/>
        </p:nvSpPr>
        <p:spPr bwMode="auto">
          <a:xfrm>
            <a:off x="9130411" y="2557297"/>
            <a:ext cx="580566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4400" b="1" u="sng"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Cancer Screening Sites</a:t>
            </a:r>
          </a:p>
        </p:txBody>
      </p:sp>
      <p:grpSp>
        <p:nvGrpSpPr>
          <p:cNvPr id="11" name="Group 10"/>
          <p:cNvGrpSpPr/>
          <p:nvPr/>
        </p:nvGrpSpPr>
        <p:grpSpPr>
          <a:xfrm>
            <a:off x="1122693" y="3616607"/>
            <a:ext cx="6793637" cy="2480791"/>
            <a:chOff x="8872328" y="4723056"/>
            <a:chExt cx="6793637" cy="2480791"/>
          </a:xfrm>
        </p:grpSpPr>
        <p:grpSp>
          <p:nvGrpSpPr>
            <p:cNvPr id="23" name="Group 22"/>
            <p:cNvGrpSpPr/>
            <p:nvPr/>
          </p:nvGrpSpPr>
          <p:grpSpPr>
            <a:xfrm>
              <a:off x="9187922" y="4723056"/>
              <a:ext cx="6197668" cy="2480791"/>
              <a:chOff x="10096499" y="3615215"/>
              <a:chExt cx="3810000" cy="1490185"/>
            </a:xfrm>
          </p:grpSpPr>
          <p:sp>
            <p:nvSpPr>
              <p:cNvPr id="24" name="Oval 23"/>
              <p:cNvSpPr/>
              <p:nvPr/>
            </p:nvSpPr>
            <p:spPr bwMode="auto">
              <a:xfrm>
                <a:off x="10096499" y="4218198"/>
                <a:ext cx="3810000" cy="887202"/>
              </a:xfrm>
              <a:prstGeom prst="ellipse">
                <a:avLst/>
              </a:prstGeom>
              <a:noFill/>
              <a:ln w="25400" cap="flat" cmpd="sng" algn="ctr">
                <a:solidFill>
                  <a:srgbClr val="B8494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auto">
                  <a:spcBef>
                    <a:spcPts val="0"/>
                  </a:spcBef>
                  <a:spcAft>
                    <a:spcPts val="0"/>
                  </a:spcAft>
                  <a:defRPr/>
                </a:pPr>
                <a:r>
                  <a:rPr lang="en-US" sz="4800" b="1" kern="0" dirty="0">
                    <a:solidFill>
                      <a:srgbClr val="666666"/>
                    </a:solidFill>
                    <a:latin typeface="Open Sans Light" panose="020B0306030504020204" pitchFamily="34" charset="0"/>
                    <a:ea typeface="Open Sans Light" panose="020B0306030504020204" pitchFamily="34" charset="0"/>
                    <a:cs typeface="Open Sans Light" panose="020B0306030504020204" pitchFamily="34" charset="0"/>
                  </a:rPr>
                  <a:t>Referral Network</a:t>
                </a:r>
              </a:p>
            </p:txBody>
          </p:sp>
          <p:grpSp>
            <p:nvGrpSpPr>
              <p:cNvPr id="25" name="Group 24"/>
              <p:cNvGrpSpPr/>
              <p:nvPr/>
            </p:nvGrpSpPr>
            <p:grpSpPr>
              <a:xfrm>
                <a:off x="10591800" y="3615215"/>
                <a:ext cx="2819399" cy="887580"/>
                <a:chOff x="990600" y="10287000"/>
                <a:chExt cx="4419600" cy="1752600"/>
              </a:xfrm>
              <a:noFill/>
            </p:grpSpPr>
            <p:sp>
              <p:nvSpPr>
                <p:cNvPr id="35" name="Rectangle 34"/>
                <p:cNvSpPr/>
                <p:nvPr/>
              </p:nvSpPr>
              <p:spPr bwMode="auto">
                <a:xfrm>
                  <a:off x="1676400" y="10820400"/>
                  <a:ext cx="3048000" cy="1219200"/>
                </a:xfrm>
                <a:prstGeom prst="rect">
                  <a:avLst/>
                </a:prstGeom>
                <a:solidFill>
                  <a:srgbClr val="FFFFFF"/>
                </a:solid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Isosceles Triangle 43"/>
                <p:cNvSpPr/>
                <p:nvPr/>
              </p:nvSpPr>
              <p:spPr bwMode="auto">
                <a:xfrm>
                  <a:off x="990600" y="10287000"/>
                  <a:ext cx="4419600" cy="533400"/>
                </a:xfrm>
                <a:prstGeom prst="triangle">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26" name="Group 25"/>
              <p:cNvGrpSpPr/>
              <p:nvPr/>
            </p:nvGrpSpPr>
            <p:grpSpPr>
              <a:xfrm>
                <a:off x="11145085" y="4093736"/>
                <a:ext cx="543867" cy="236638"/>
                <a:chOff x="990600" y="10287000"/>
                <a:chExt cx="4419600" cy="1752600"/>
              </a:xfrm>
              <a:solidFill>
                <a:srgbClr val="B84942"/>
              </a:solidFill>
            </p:grpSpPr>
            <p:sp>
              <p:nvSpPr>
                <p:cNvPr id="33" name="Rectangle 32"/>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Isosceles Triangle 33"/>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27" name="Group 26"/>
              <p:cNvGrpSpPr/>
              <p:nvPr/>
            </p:nvGrpSpPr>
            <p:grpSpPr>
              <a:xfrm>
                <a:off x="11734274" y="4093736"/>
                <a:ext cx="543867" cy="236638"/>
                <a:chOff x="990600" y="10287000"/>
                <a:chExt cx="4419600" cy="1752600"/>
              </a:xfrm>
              <a:solidFill>
                <a:srgbClr val="B84942"/>
              </a:solidFill>
            </p:grpSpPr>
            <p:sp>
              <p:nvSpPr>
                <p:cNvPr id="31" name="Rectangle 30"/>
                <p:cNvSpPr/>
                <p:nvPr/>
              </p:nvSpPr>
              <p:spPr bwMode="auto">
                <a:xfrm>
                  <a:off x="1676400" y="10820400"/>
                  <a:ext cx="3048000" cy="1219200"/>
                </a:xfrm>
                <a:prstGeom prst="rect">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Isosceles Triangle 31"/>
                <p:cNvSpPr/>
                <p:nvPr/>
              </p:nvSpPr>
              <p:spPr bwMode="auto">
                <a:xfrm>
                  <a:off x="990600" y="10287000"/>
                  <a:ext cx="4419600" cy="533400"/>
                </a:xfrm>
                <a:prstGeom prst="triangle">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28" name="Group 27"/>
              <p:cNvGrpSpPr/>
              <p:nvPr/>
            </p:nvGrpSpPr>
            <p:grpSpPr>
              <a:xfrm>
                <a:off x="12323464" y="4093736"/>
                <a:ext cx="543867" cy="236638"/>
                <a:chOff x="990600" y="10287000"/>
                <a:chExt cx="4419600" cy="1752600"/>
              </a:xfrm>
              <a:solidFill>
                <a:srgbClr val="B84942"/>
              </a:solidFill>
            </p:grpSpPr>
            <p:sp>
              <p:nvSpPr>
                <p:cNvPr id="29" name="Rectangle 28"/>
                <p:cNvSpPr/>
                <p:nvPr/>
              </p:nvSpPr>
              <p:spPr bwMode="auto">
                <a:xfrm>
                  <a:off x="1676400" y="10820400"/>
                  <a:ext cx="3048000" cy="1219200"/>
                </a:xfrm>
                <a:prstGeom prst="rect">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Isosceles Triangle 29"/>
                <p:cNvSpPr/>
                <p:nvPr/>
              </p:nvSpPr>
              <p:spPr bwMode="auto">
                <a:xfrm>
                  <a:off x="990600" y="10287000"/>
                  <a:ext cx="4419600" cy="533400"/>
                </a:xfrm>
                <a:prstGeom prst="triangle">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grpSp>
          <p:nvGrpSpPr>
            <p:cNvPr id="7" name="Group 6"/>
            <p:cNvGrpSpPr/>
            <p:nvPr/>
          </p:nvGrpSpPr>
          <p:grpSpPr>
            <a:xfrm>
              <a:off x="15044528" y="6396872"/>
              <a:ext cx="621437" cy="231187"/>
              <a:chOff x="6096000" y="7007813"/>
              <a:chExt cx="621437" cy="231187"/>
            </a:xfrm>
          </p:grpSpPr>
          <p:sp>
            <p:nvSpPr>
              <p:cNvPr id="115" name="Rectangle 114"/>
              <p:cNvSpPr/>
              <p:nvPr/>
            </p:nvSpPr>
            <p:spPr bwMode="auto">
              <a:xfrm>
                <a:off x="6215289" y="7058913"/>
                <a:ext cx="414111" cy="180087"/>
              </a:xfrm>
              <a:prstGeom prst="rect">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6" name="Isosceles Triangle 115"/>
              <p:cNvSpPr/>
              <p:nvPr/>
            </p:nvSpPr>
            <p:spPr bwMode="auto">
              <a:xfrm>
                <a:off x="6096000" y="7007813"/>
                <a:ext cx="621437" cy="78787"/>
              </a:xfrm>
              <a:prstGeom prst="triangle">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17" name="Group 116"/>
            <p:cNvGrpSpPr/>
            <p:nvPr/>
          </p:nvGrpSpPr>
          <p:grpSpPr>
            <a:xfrm>
              <a:off x="13444328" y="6930272"/>
              <a:ext cx="621437" cy="231187"/>
              <a:chOff x="6096000" y="7007813"/>
              <a:chExt cx="621437" cy="231187"/>
            </a:xfrm>
          </p:grpSpPr>
          <p:sp>
            <p:nvSpPr>
              <p:cNvPr id="118" name="Rectangle 117"/>
              <p:cNvSpPr/>
              <p:nvPr/>
            </p:nvSpPr>
            <p:spPr bwMode="auto">
              <a:xfrm>
                <a:off x="6215289" y="7058913"/>
                <a:ext cx="414111" cy="180087"/>
              </a:xfrm>
              <a:prstGeom prst="rect">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9" name="Isosceles Triangle 118"/>
              <p:cNvSpPr/>
              <p:nvPr/>
            </p:nvSpPr>
            <p:spPr bwMode="auto">
              <a:xfrm>
                <a:off x="6096000" y="7007813"/>
                <a:ext cx="621437" cy="78787"/>
              </a:xfrm>
              <a:prstGeom prst="triangle">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20" name="Group 119"/>
            <p:cNvGrpSpPr/>
            <p:nvPr/>
          </p:nvGrpSpPr>
          <p:grpSpPr>
            <a:xfrm>
              <a:off x="10548728" y="6932859"/>
              <a:ext cx="621437" cy="231187"/>
              <a:chOff x="6096000" y="7007813"/>
              <a:chExt cx="621437" cy="231187"/>
            </a:xfrm>
            <a:solidFill>
              <a:srgbClr val="C00000"/>
            </a:solidFill>
          </p:grpSpPr>
          <p:sp>
            <p:nvSpPr>
              <p:cNvPr id="121" name="Rectangle 120"/>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2" name="Isosceles Triangle 121"/>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23" name="Group 122"/>
            <p:cNvGrpSpPr/>
            <p:nvPr/>
          </p:nvGrpSpPr>
          <p:grpSpPr>
            <a:xfrm>
              <a:off x="8872328" y="6399459"/>
              <a:ext cx="621437" cy="231187"/>
              <a:chOff x="6096000" y="7007813"/>
              <a:chExt cx="621437" cy="231187"/>
            </a:xfrm>
            <a:solidFill>
              <a:srgbClr val="008080"/>
            </a:solidFill>
          </p:grpSpPr>
          <p:sp>
            <p:nvSpPr>
              <p:cNvPr id="124" name="Rectangle 123"/>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5" name="Isosceles Triangle 124"/>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sp>
        <p:nvSpPr>
          <p:cNvPr id="104" name="Oval 103"/>
          <p:cNvSpPr/>
          <p:nvPr/>
        </p:nvSpPr>
        <p:spPr bwMode="auto">
          <a:xfrm>
            <a:off x="1378038" y="2577170"/>
            <a:ext cx="732183" cy="762000"/>
          </a:xfrm>
          <a:prstGeom prst="ellipse">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24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05" name="Rectangle 3"/>
          <p:cNvSpPr>
            <a:spLocks/>
          </p:cNvSpPr>
          <p:nvPr/>
        </p:nvSpPr>
        <p:spPr bwMode="auto">
          <a:xfrm>
            <a:off x="2501022" y="2613418"/>
            <a:ext cx="670116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4400" b="1" u="sng"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Oncology Only</a:t>
            </a:r>
          </a:p>
        </p:txBody>
      </p:sp>
      <p:sp>
        <p:nvSpPr>
          <p:cNvPr id="108" name="Rectangle 3"/>
          <p:cNvSpPr>
            <a:spLocks/>
          </p:cNvSpPr>
          <p:nvPr/>
        </p:nvSpPr>
        <p:spPr bwMode="auto">
          <a:xfrm>
            <a:off x="1864633" y="6969410"/>
            <a:ext cx="58056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Continue offering genetic counseling services to patients in need of testing for treatment</a:t>
            </a:r>
          </a:p>
        </p:txBody>
      </p:sp>
      <p:grpSp>
        <p:nvGrpSpPr>
          <p:cNvPr id="8" name="Group 7"/>
          <p:cNvGrpSpPr/>
          <p:nvPr/>
        </p:nvGrpSpPr>
        <p:grpSpPr>
          <a:xfrm>
            <a:off x="16493038" y="2463949"/>
            <a:ext cx="7965432" cy="6967674"/>
            <a:chOff x="16487070" y="3570398"/>
            <a:chExt cx="7965432" cy="6967674"/>
          </a:xfrm>
        </p:grpSpPr>
        <p:grpSp>
          <p:nvGrpSpPr>
            <p:cNvPr id="89" name="Group 88"/>
            <p:cNvGrpSpPr/>
            <p:nvPr/>
          </p:nvGrpSpPr>
          <p:grpSpPr>
            <a:xfrm>
              <a:off x="17069560" y="4723059"/>
              <a:ext cx="6197668" cy="2480780"/>
              <a:chOff x="10096499" y="3615220"/>
              <a:chExt cx="3810000" cy="1490180"/>
            </a:xfrm>
          </p:grpSpPr>
          <p:sp>
            <p:nvSpPr>
              <p:cNvPr id="90" name="Oval 89"/>
              <p:cNvSpPr/>
              <p:nvPr/>
            </p:nvSpPr>
            <p:spPr bwMode="auto">
              <a:xfrm>
                <a:off x="10096499" y="4218198"/>
                <a:ext cx="3810000" cy="887202"/>
              </a:xfrm>
              <a:prstGeom prst="ellipse">
                <a:avLst/>
              </a:prstGeom>
              <a:noFill/>
              <a:ln w="25400" cap="flat" cmpd="sng" algn="ctr">
                <a:solidFill>
                  <a:srgbClr val="47B6BD">
                    <a:lumMod val="75000"/>
                  </a:srgb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auto">
                  <a:spcBef>
                    <a:spcPts val="0"/>
                  </a:spcBef>
                  <a:spcAft>
                    <a:spcPts val="0"/>
                  </a:spcAft>
                  <a:defRPr/>
                </a:pPr>
                <a:r>
                  <a:rPr lang="en-US" sz="4800" b="1" kern="0" dirty="0">
                    <a:solidFill>
                      <a:srgbClr val="666666"/>
                    </a:solidFill>
                    <a:latin typeface="Open Sans Light" panose="020B0306030504020204" pitchFamily="34" charset="0"/>
                    <a:ea typeface="Open Sans Light" panose="020B0306030504020204" pitchFamily="34" charset="0"/>
                    <a:cs typeface="Open Sans Light" panose="020B0306030504020204" pitchFamily="34" charset="0"/>
                  </a:rPr>
                  <a:t>Referral Network</a:t>
                </a:r>
              </a:p>
            </p:txBody>
          </p:sp>
          <p:grpSp>
            <p:nvGrpSpPr>
              <p:cNvPr id="91" name="Group 90"/>
              <p:cNvGrpSpPr/>
              <p:nvPr/>
            </p:nvGrpSpPr>
            <p:grpSpPr>
              <a:xfrm>
                <a:off x="10591800" y="3615220"/>
                <a:ext cx="2819399" cy="887581"/>
                <a:chOff x="990600" y="10287000"/>
                <a:chExt cx="4419600" cy="1752600"/>
              </a:xfrm>
              <a:noFill/>
            </p:grpSpPr>
            <p:sp>
              <p:nvSpPr>
                <p:cNvPr id="101" name="Rectangle 100"/>
                <p:cNvSpPr/>
                <p:nvPr/>
              </p:nvSpPr>
              <p:spPr bwMode="auto">
                <a:xfrm>
                  <a:off x="1676400" y="10820400"/>
                  <a:ext cx="3048000" cy="1219200"/>
                </a:xfrm>
                <a:prstGeom prst="rect">
                  <a:avLst/>
                </a:prstGeom>
                <a:solidFill>
                  <a:srgbClr val="FFFFFF"/>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2" name="Isosceles Triangle 101"/>
                <p:cNvSpPr/>
                <p:nvPr/>
              </p:nvSpPr>
              <p:spPr bwMode="auto">
                <a:xfrm>
                  <a:off x="990600" y="10287000"/>
                  <a:ext cx="4419600" cy="533400"/>
                </a:xfrm>
                <a:prstGeom prst="triangle">
                  <a:avLst/>
                </a:prstGeom>
                <a:grp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92" name="Group 91"/>
              <p:cNvGrpSpPr/>
              <p:nvPr/>
            </p:nvGrpSpPr>
            <p:grpSpPr>
              <a:xfrm>
                <a:off x="11145085" y="4093736"/>
                <a:ext cx="543867" cy="236638"/>
                <a:chOff x="990600" y="10287000"/>
                <a:chExt cx="4419600" cy="1752600"/>
              </a:xfrm>
              <a:solidFill>
                <a:srgbClr val="B84942"/>
              </a:solidFill>
            </p:grpSpPr>
            <p:sp>
              <p:nvSpPr>
                <p:cNvPr id="99" name="Rectangle 98"/>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0" name="Isosceles Triangle 99"/>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93" name="Group 92"/>
              <p:cNvGrpSpPr/>
              <p:nvPr/>
            </p:nvGrpSpPr>
            <p:grpSpPr>
              <a:xfrm>
                <a:off x="11734274" y="4093736"/>
                <a:ext cx="543867" cy="236638"/>
                <a:chOff x="990600" y="10287000"/>
                <a:chExt cx="4419600" cy="1752600"/>
              </a:xfrm>
              <a:solidFill>
                <a:srgbClr val="B84942"/>
              </a:solidFill>
            </p:grpSpPr>
            <p:sp>
              <p:nvSpPr>
                <p:cNvPr id="97" name="Rectangle 96"/>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8" name="Isosceles Triangle 97"/>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94" name="Group 93"/>
              <p:cNvGrpSpPr/>
              <p:nvPr/>
            </p:nvGrpSpPr>
            <p:grpSpPr>
              <a:xfrm>
                <a:off x="12323464" y="4093736"/>
                <a:ext cx="543867" cy="236638"/>
                <a:chOff x="990600" y="10287000"/>
                <a:chExt cx="4419600" cy="1752600"/>
              </a:xfrm>
              <a:solidFill>
                <a:srgbClr val="B84942"/>
              </a:solidFill>
            </p:grpSpPr>
            <p:sp>
              <p:nvSpPr>
                <p:cNvPr id="95" name="Rectangle 94"/>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6" name="Isosceles Triangle 95"/>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sp>
          <p:nvSpPr>
            <p:cNvPr id="106" name="Rectangle 3"/>
            <p:cNvSpPr>
              <a:spLocks/>
            </p:cNvSpPr>
            <p:nvPr/>
          </p:nvSpPr>
          <p:spPr bwMode="auto">
            <a:xfrm>
              <a:off x="17809638" y="3608415"/>
              <a:ext cx="664286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4400" b="1" u="sng"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Preventative Care</a:t>
              </a:r>
              <a:endParaRPr lang="en-US" sz="3600" dirty="0">
                <a:solidFill>
                  <a:srgbClr val="696A6D"/>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endParaRPr>
            </a:p>
          </p:txBody>
        </p:sp>
        <p:sp>
          <p:nvSpPr>
            <p:cNvPr id="109" name="Rectangle 3"/>
            <p:cNvSpPr>
              <a:spLocks/>
            </p:cNvSpPr>
            <p:nvPr/>
          </p:nvSpPr>
          <p:spPr bwMode="auto">
            <a:xfrm>
              <a:off x="16487070" y="8075859"/>
              <a:ext cx="697064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algn="ctr"/>
              <a:r>
                <a:rPr lang="en-US" sz="40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sym typeface="Open Sans Light" panose="020B0306030504020204" pitchFamily="34" charset="0"/>
                </a:rPr>
                <a:t>Screen patients in specialties where professional society guidelines support genetic testing (OBGYN, Surgery)</a:t>
              </a:r>
            </a:p>
          </p:txBody>
        </p:sp>
        <p:sp>
          <p:nvSpPr>
            <p:cNvPr id="111" name="Oval 110"/>
            <p:cNvSpPr/>
            <p:nvPr/>
          </p:nvSpPr>
          <p:spPr bwMode="auto">
            <a:xfrm>
              <a:off x="16763300" y="3570398"/>
              <a:ext cx="732183" cy="762000"/>
            </a:xfrm>
            <a:prstGeom prst="ellipse">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24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3</a:t>
              </a:r>
            </a:p>
          </p:txBody>
        </p:sp>
        <p:grpSp>
          <p:nvGrpSpPr>
            <p:cNvPr id="138" name="Group 137"/>
            <p:cNvGrpSpPr/>
            <p:nvPr/>
          </p:nvGrpSpPr>
          <p:grpSpPr>
            <a:xfrm>
              <a:off x="22924313" y="6396872"/>
              <a:ext cx="621437" cy="231187"/>
              <a:chOff x="6096000" y="7007813"/>
              <a:chExt cx="621437" cy="231187"/>
            </a:xfrm>
            <a:solidFill>
              <a:srgbClr val="338A90"/>
            </a:solidFill>
          </p:grpSpPr>
          <p:sp>
            <p:nvSpPr>
              <p:cNvPr id="139" name="Rectangle 138"/>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0" name="Isosceles Triangle 139"/>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41" name="Group 140"/>
            <p:cNvGrpSpPr/>
            <p:nvPr/>
          </p:nvGrpSpPr>
          <p:grpSpPr>
            <a:xfrm>
              <a:off x="21324113" y="6930272"/>
              <a:ext cx="621437" cy="231187"/>
              <a:chOff x="6096000" y="7007813"/>
              <a:chExt cx="621437" cy="231187"/>
            </a:xfrm>
            <a:solidFill>
              <a:srgbClr val="338A90"/>
            </a:solidFill>
          </p:grpSpPr>
          <p:sp>
            <p:nvSpPr>
              <p:cNvPr id="142" name="Rectangle 141"/>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3" name="Isosceles Triangle 142"/>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44" name="Group 143"/>
            <p:cNvGrpSpPr/>
            <p:nvPr/>
          </p:nvGrpSpPr>
          <p:grpSpPr>
            <a:xfrm>
              <a:off x="18428513" y="6934200"/>
              <a:ext cx="621437" cy="231187"/>
              <a:chOff x="6096000" y="7007813"/>
              <a:chExt cx="621437" cy="231187"/>
            </a:xfrm>
            <a:solidFill>
              <a:srgbClr val="338A90"/>
            </a:solidFill>
          </p:grpSpPr>
          <p:sp>
            <p:nvSpPr>
              <p:cNvPr id="145" name="Rectangle 144"/>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6" name="Isosceles Triangle 145"/>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47" name="Group 146"/>
            <p:cNvGrpSpPr/>
            <p:nvPr/>
          </p:nvGrpSpPr>
          <p:grpSpPr>
            <a:xfrm>
              <a:off x="16752113" y="6399459"/>
              <a:ext cx="621437" cy="231187"/>
              <a:chOff x="6096000" y="7007813"/>
              <a:chExt cx="621437" cy="231187"/>
            </a:xfrm>
            <a:solidFill>
              <a:srgbClr val="338A90"/>
            </a:solidFill>
          </p:grpSpPr>
          <p:sp>
            <p:nvSpPr>
              <p:cNvPr id="148" name="Rectangle 147"/>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9" name="Isosceles Triangle 148"/>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sp>
        <p:nvSpPr>
          <p:cNvPr id="112" name="Rectangle 4"/>
          <p:cNvSpPr>
            <a:spLocks/>
          </p:cNvSpPr>
          <p:nvPr/>
        </p:nvSpPr>
        <p:spPr bwMode="auto">
          <a:xfrm>
            <a:off x="495300" y="7620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defTabSz="914411"/>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Potential scope</a:t>
            </a:r>
          </a:p>
        </p:txBody>
      </p:sp>
      <p:grpSp>
        <p:nvGrpSpPr>
          <p:cNvPr id="113" name="Group 112"/>
          <p:cNvGrpSpPr/>
          <p:nvPr/>
        </p:nvGrpSpPr>
        <p:grpSpPr>
          <a:xfrm>
            <a:off x="8576111" y="3616610"/>
            <a:ext cx="6793637" cy="2480780"/>
            <a:chOff x="1329949" y="4723059"/>
            <a:chExt cx="6793637" cy="2480780"/>
          </a:xfrm>
        </p:grpSpPr>
        <p:grpSp>
          <p:nvGrpSpPr>
            <p:cNvPr id="114" name="Group 113"/>
            <p:cNvGrpSpPr/>
            <p:nvPr/>
          </p:nvGrpSpPr>
          <p:grpSpPr>
            <a:xfrm>
              <a:off x="1660972" y="4723059"/>
              <a:ext cx="6197668" cy="2480780"/>
              <a:chOff x="10096499" y="3615220"/>
              <a:chExt cx="3810000" cy="1490180"/>
            </a:xfrm>
          </p:grpSpPr>
          <p:sp>
            <p:nvSpPr>
              <p:cNvPr id="162" name="Oval 161"/>
              <p:cNvSpPr/>
              <p:nvPr/>
            </p:nvSpPr>
            <p:spPr bwMode="auto">
              <a:xfrm>
                <a:off x="10096499" y="4218198"/>
                <a:ext cx="3810000" cy="887202"/>
              </a:xfrm>
              <a:prstGeom prst="ellipse">
                <a:avLst/>
              </a:prstGeom>
              <a:noFill/>
              <a:ln w="25400" cap="flat" cmpd="sng" algn="ctr">
                <a:solidFill>
                  <a:srgbClr val="B84942"/>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fontAlgn="auto">
                  <a:spcBef>
                    <a:spcPts val="0"/>
                  </a:spcBef>
                  <a:spcAft>
                    <a:spcPts val="0"/>
                  </a:spcAft>
                  <a:defRPr/>
                </a:pPr>
                <a:r>
                  <a:rPr lang="en-US" sz="4800" b="1" kern="0" dirty="0">
                    <a:solidFill>
                      <a:srgbClr val="666666"/>
                    </a:solidFill>
                    <a:latin typeface="Open Sans Light" panose="020B0306030504020204" pitchFamily="34" charset="0"/>
                    <a:ea typeface="Open Sans Light" panose="020B0306030504020204" pitchFamily="34" charset="0"/>
                    <a:cs typeface="Open Sans Light" panose="020B0306030504020204" pitchFamily="34" charset="0"/>
                  </a:rPr>
                  <a:t>Referral Network</a:t>
                </a:r>
              </a:p>
            </p:txBody>
          </p:sp>
          <p:grpSp>
            <p:nvGrpSpPr>
              <p:cNvPr id="163" name="Group 162"/>
              <p:cNvGrpSpPr/>
              <p:nvPr/>
            </p:nvGrpSpPr>
            <p:grpSpPr>
              <a:xfrm>
                <a:off x="10591800" y="3615220"/>
                <a:ext cx="2819399" cy="887581"/>
                <a:chOff x="990600" y="10287000"/>
                <a:chExt cx="4419600" cy="1752600"/>
              </a:xfrm>
              <a:noFill/>
            </p:grpSpPr>
            <p:sp>
              <p:nvSpPr>
                <p:cNvPr id="173" name="Rectangle 172"/>
                <p:cNvSpPr/>
                <p:nvPr/>
              </p:nvSpPr>
              <p:spPr bwMode="auto">
                <a:xfrm>
                  <a:off x="1676400" y="10820400"/>
                  <a:ext cx="3048000" cy="1219200"/>
                </a:xfrm>
                <a:prstGeom prst="rect">
                  <a:avLst/>
                </a:prstGeom>
                <a:solidFill>
                  <a:srgbClr val="FFFFFF"/>
                </a:solid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4" name="Isosceles Triangle 173"/>
                <p:cNvSpPr/>
                <p:nvPr/>
              </p:nvSpPr>
              <p:spPr bwMode="auto">
                <a:xfrm>
                  <a:off x="990600" y="10287000"/>
                  <a:ext cx="4419600" cy="533400"/>
                </a:xfrm>
                <a:prstGeom prst="triangle">
                  <a:avLst/>
                </a:prstGeom>
                <a:grpFill/>
                <a:ln w="25400" cap="flat" cmpd="sng" algn="ctr">
                  <a:solidFill>
                    <a:srgbClr val="B8494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64" name="Group 163"/>
              <p:cNvGrpSpPr/>
              <p:nvPr/>
            </p:nvGrpSpPr>
            <p:grpSpPr>
              <a:xfrm>
                <a:off x="11145085" y="4093736"/>
                <a:ext cx="543867" cy="236638"/>
                <a:chOff x="990600" y="10287000"/>
                <a:chExt cx="4419600" cy="1752600"/>
              </a:xfrm>
              <a:solidFill>
                <a:srgbClr val="B84942"/>
              </a:solidFill>
            </p:grpSpPr>
            <p:sp>
              <p:nvSpPr>
                <p:cNvPr id="171" name="Rectangle 170"/>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2" name="Isosceles Triangle 171"/>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65" name="Group 164"/>
              <p:cNvGrpSpPr/>
              <p:nvPr/>
            </p:nvGrpSpPr>
            <p:grpSpPr>
              <a:xfrm>
                <a:off x="11734274" y="4093736"/>
                <a:ext cx="543867" cy="236638"/>
                <a:chOff x="990600" y="10287000"/>
                <a:chExt cx="4419600" cy="1752600"/>
              </a:xfrm>
              <a:solidFill>
                <a:srgbClr val="B84942"/>
              </a:solidFill>
            </p:grpSpPr>
            <p:sp>
              <p:nvSpPr>
                <p:cNvPr id="169" name="Rectangle 168"/>
                <p:cNvSpPr/>
                <p:nvPr/>
              </p:nvSpPr>
              <p:spPr bwMode="auto">
                <a:xfrm>
                  <a:off x="1676400" y="10820400"/>
                  <a:ext cx="3048000" cy="1219200"/>
                </a:xfrm>
                <a:prstGeom prst="rect">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0" name="Isosceles Triangle 169"/>
                <p:cNvSpPr/>
                <p:nvPr/>
              </p:nvSpPr>
              <p:spPr bwMode="auto">
                <a:xfrm>
                  <a:off x="990600" y="10287000"/>
                  <a:ext cx="4419600" cy="533400"/>
                </a:xfrm>
                <a:prstGeom prst="triangle">
                  <a:avLst/>
                </a:prstGeom>
                <a:solidFill>
                  <a:srgbClr val="47B6BD">
                    <a:lumMod val="75000"/>
                  </a:srgbClr>
                </a:solidFill>
                <a:ln w="25400" cap="flat" cmpd="sng" algn="ctr">
                  <a:solidFill>
                    <a:srgbClr val="47B6BD">
                      <a:lumMod val="75000"/>
                    </a:srgb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66" name="Group 165"/>
              <p:cNvGrpSpPr/>
              <p:nvPr/>
            </p:nvGrpSpPr>
            <p:grpSpPr>
              <a:xfrm>
                <a:off x="12323464" y="4093736"/>
                <a:ext cx="543867" cy="236638"/>
                <a:chOff x="990600" y="10287000"/>
                <a:chExt cx="4419600" cy="1752600"/>
              </a:xfrm>
              <a:solidFill>
                <a:srgbClr val="B84942"/>
              </a:solidFill>
            </p:grpSpPr>
            <p:sp>
              <p:nvSpPr>
                <p:cNvPr id="167" name="Rectangle 166"/>
                <p:cNvSpPr/>
                <p:nvPr/>
              </p:nvSpPr>
              <p:spPr bwMode="auto">
                <a:xfrm>
                  <a:off x="1676400" y="10820400"/>
                  <a:ext cx="3048000" cy="1219200"/>
                </a:xfrm>
                <a:prstGeom prst="rect">
                  <a:avLst/>
                </a:prstGeom>
                <a:solidFill>
                  <a:srgbClr val="C00000"/>
                </a:solidFill>
                <a:ln w="2540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8" name="Isosceles Triangle 167"/>
                <p:cNvSpPr/>
                <p:nvPr/>
              </p:nvSpPr>
              <p:spPr bwMode="auto">
                <a:xfrm>
                  <a:off x="990600" y="10287000"/>
                  <a:ext cx="4419600" cy="533400"/>
                </a:xfrm>
                <a:prstGeom prst="triangle">
                  <a:avLst/>
                </a:prstGeom>
                <a:solidFill>
                  <a:srgbClr val="C00000"/>
                </a:solidFill>
                <a:ln w="2540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grpSp>
          <p:nvGrpSpPr>
            <p:cNvPr id="150" name="Group 149"/>
            <p:cNvGrpSpPr/>
            <p:nvPr/>
          </p:nvGrpSpPr>
          <p:grpSpPr>
            <a:xfrm>
              <a:off x="7502149" y="6396872"/>
              <a:ext cx="621437" cy="231187"/>
              <a:chOff x="6096000" y="7007813"/>
              <a:chExt cx="621437" cy="231187"/>
            </a:xfrm>
          </p:grpSpPr>
          <p:sp>
            <p:nvSpPr>
              <p:cNvPr id="160" name="Rectangle 159"/>
              <p:cNvSpPr/>
              <p:nvPr/>
            </p:nvSpPr>
            <p:spPr bwMode="auto">
              <a:xfrm>
                <a:off x="6215289" y="7058913"/>
                <a:ext cx="414111" cy="180087"/>
              </a:xfrm>
              <a:prstGeom prst="rect">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1" name="Isosceles Triangle 160"/>
              <p:cNvSpPr/>
              <p:nvPr/>
            </p:nvSpPr>
            <p:spPr bwMode="auto">
              <a:xfrm>
                <a:off x="6096000" y="7007813"/>
                <a:ext cx="621437" cy="78787"/>
              </a:xfrm>
              <a:prstGeom prst="triangle">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51" name="Group 150"/>
            <p:cNvGrpSpPr/>
            <p:nvPr/>
          </p:nvGrpSpPr>
          <p:grpSpPr>
            <a:xfrm>
              <a:off x="5901949" y="6930272"/>
              <a:ext cx="621437" cy="231187"/>
              <a:chOff x="6096000" y="7007813"/>
              <a:chExt cx="621437" cy="231187"/>
            </a:xfrm>
          </p:grpSpPr>
          <p:sp>
            <p:nvSpPr>
              <p:cNvPr id="158" name="Rectangle 157"/>
              <p:cNvSpPr/>
              <p:nvPr/>
            </p:nvSpPr>
            <p:spPr bwMode="auto">
              <a:xfrm>
                <a:off x="6215289" y="7058913"/>
                <a:ext cx="414111" cy="180087"/>
              </a:xfrm>
              <a:prstGeom prst="rect">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9" name="Isosceles Triangle 158"/>
              <p:cNvSpPr/>
              <p:nvPr/>
            </p:nvSpPr>
            <p:spPr bwMode="auto">
              <a:xfrm>
                <a:off x="6096000" y="7007813"/>
                <a:ext cx="621437" cy="78787"/>
              </a:xfrm>
              <a:prstGeom prst="triangle">
                <a:avLst/>
              </a:prstGeom>
              <a:solidFill>
                <a:srgbClr val="B84942"/>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52" name="Group 151"/>
            <p:cNvGrpSpPr/>
            <p:nvPr/>
          </p:nvGrpSpPr>
          <p:grpSpPr>
            <a:xfrm>
              <a:off x="3006349" y="6932859"/>
              <a:ext cx="621437" cy="231187"/>
              <a:chOff x="6096000" y="7007813"/>
              <a:chExt cx="621437" cy="231187"/>
            </a:xfrm>
            <a:solidFill>
              <a:srgbClr val="008080"/>
            </a:solidFill>
          </p:grpSpPr>
          <p:sp>
            <p:nvSpPr>
              <p:cNvPr id="156" name="Rectangle 155"/>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7" name="Isosceles Triangle 156"/>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nvGrpSpPr>
            <p:cNvPr id="153" name="Group 152"/>
            <p:cNvGrpSpPr/>
            <p:nvPr/>
          </p:nvGrpSpPr>
          <p:grpSpPr>
            <a:xfrm>
              <a:off x="1329949" y="6399459"/>
              <a:ext cx="621437" cy="231187"/>
              <a:chOff x="6096000" y="7007813"/>
              <a:chExt cx="621437" cy="231187"/>
            </a:xfrm>
            <a:solidFill>
              <a:srgbClr val="008080"/>
            </a:solidFill>
          </p:grpSpPr>
          <p:sp>
            <p:nvSpPr>
              <p:cNvPr id="154" name="Rectangle 153"/>
              <p:cNvSpPr/>
              <p:nvPr/>
            </p:nvSpPr>
            <p:spPr bwMode="auto">
              <a:xfrm>
                <a:off x="6215289" y="7058913"/>
                <a:ext cx="414111" cy="180087"/>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endParaRPr lang="en-US" sz="2800" b="1" kern="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5" name="Isosceles Triangle 154"/>
              <p:cNvSpPr/>
              <p:nvPr/>
            </p:nvSpPr>
            <p:spPr bwMode="auto">
              <a:xfrm>
                <a:off x="6096000" y="7007813"/>
                <a:ext cx="621437" cy="78787"/>
              </a:xfrm>
              <a:prstGeom prst="triangle">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en-US" sz="1800" kern="0">
                  <a:solidFill>
                    <a:sysClr val="windowText" lastClr="000000"/>
                  </a:solidFill>
                </a:endParaRPr>
              </a:p>
            </p:txBody>
          </p:sp>
        </p:grpSp>
      </p:grpSp>
      <p:sp>
        <p:nvSpPr>
          <p:cNvPr id="3" name="Right Arrow 2"/>
          <p:cNvSpPr/>
          <p:nvPr/>
        </p:nvSpPr>
        <p:spPr>
          <a:xfrm>
            <a:off x="7414182" y="10340728"/>
            <a:ext cx="9877299" cy="708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1992749" y="9917398"/>
            <a:ext cx="4986111" cy="13716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Oncology Service Line</a:t>
            </a:r>
          </a:p>
        </p:txBody>
      </p:sp>
      <p:sp>
        <p:nvSpPr>
          <p:cNvPr id="126" name="Rounded Rectangle 125"/>
          <p:cNvSpPr/>
          <p:nvPr/>
        </p:nvSpPr>
        <p:spPr>
          <a:xfrm>
            <a:off x="17779852" y="9998630"/>
            <a:ext cx="4986111" cy="13716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Quality &amp; Safety, Population Health</a:t>
            </a:r>
          </a:p>
        </p:txBody>
      </p:sp>
      <p:sp>
        <p:nvSpPr>
          <p:cNvPr id="127" name="Rounded Rectangle 126"/>
          <p:cNvSpPr/>
          <p:nvPr/>
        </p:nvSpPr>
        <p:spPr>
          <a:xfrm>
            <a:off x="914400" y="12220575"/>
            <a:ext cx="22402800" cy="80962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The broader the scope, the higher the impact on patients and on job retention</a:t>
            </a:r>
          </a:p>
        </p:txBody>
      </p:sp>
    </p:spTree>
    <p:extLst>
      <p:ext uri="{BB962C8B-B14F-4D97-AF65-F5344CB8AC3E}">
        <p14:creationId xmlns:p14="http://schemas.microsoft.com/office/powerpoint/2010/main" val="1577631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03" grpId="0"/>
      <p:bldP spid="107" grpId="0"/>
      <p:bldP spid="3" grpId="0" animBg="1"/>
      <p:bldP spid="1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8A9843-7DB6-214A-B432-18A17A6D7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5" name="Rectangle 4"/>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How Our Service Fits In</a:t>
            </a:r>
          </a:p>
        </p:txBody>
      </p:sp>
      <p:sp>
        <p:nvSpPr>
          <p:cNvPr id="7" name="Content Placeholder 2">
            <a:extLst>
              <a:ext uri="{FF2B5EF4-FFF2-40B4-BE49-F238E27FC236}">
                <a16:creationId xmlns:a16="http://schemas.microsoft.com/office/drawing/2014/main" xmlns="" id="{D27DFE5A-2284-4C46-A017-EE86F67E14F6}"/>
              </a:ext>
            </a:extLst>
          </p:cNvPr>
          <p:cNvSpPr txBox="1">
            <a:spLocks/>
          </p:cNvSpPr>
          <p:nvPr/>
        </p:nvSpPr>
        <p:spPr>
          <a:xfrm>
            <a:off x="647700" y="2667000"/>
            <a:ext cx="22288500" cy="10134600"/>
          </a:xfrm>
          <a:prstGeom prst="rect">
            <a:avLst/>
          </a:prstGeom>
          <a:ln w="76200">
            <a:noFill/>
          </a:ln>
        </p:spPr>
        <p:txBody>
          <a:bodyPr vert="horz" lIns="91440" tIns="45720" rIns="91440" bIns="45720" rtlCol="0">
            <a:normAutofit fontScale="92500" lnSpcReduction="2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auto">
              <a:spcAft>
                <a:spcPts val="0"/>
              </a:spcAft>
            </a:pPr>
            <a:r>
              <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Key features that align with the COVID-19 Telehealth Program:</a:t>
            </a:r>
          </a:p>
          <a:p>
            <a:pPr marL="0" indent="0" fontAlgn="auto">
              <a:spcAft>
                <a:spcPts val="0"/>
              </a:spcAft>
              <a:buFont typeface="Arial" panose="020B0604020202020204" pitchFamily="34" charset="0"/>
              <a:buNone/>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Asynchronous transfer of patient data for interpretation by a physician: </a:t>
            </a:r>
          </a:p>
          <a:p>
            <a:pPr lvl="2" fontAlgn="auto">
              <a:lnSpc>
                <a:spcPct val="110000"/>
              </a:lnSpc>
              <a:spcAft>
                <a:spcPts val="0"/>
              </a:spcAft>
            </a:pPr>
            <a:r>
              <a:rPr lang="en-US" sz="43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CancerIQ’s screening solutions gather family history and reproductive history from patients so physicians can interpret their cancer risk and eligibility for genetic testing.</a:t>
            </a:r>
          </a:p>
          <a:p>
            <a:pPr marL="914400" lvl="1" indent="0" fontAlgn="auto">
              <a:lnSpc>
                <a:spcPct val="110000"/>
              </a:lnSpc>
              <a:spcAft>
                <a:spcPts val="0"/>
              </a:spcAft>
              <a:buFont typeface="Arial" panose="020B0604020202020204" pitchFamily="34" charset="0"/>
              <a:buNone/>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Platforms and services to provide synchronous video consultation: </a:t>
            </a:r>
          </a:p>
          <a:p>
            <a:pPr lvl="2" fontAlgn="auto">
              <a:lnSpc>
                <a:spcPct val="110000"/>
              </a:lnSpc>
              <a:spcAft>
                <a:spcPts val="0"/>
              </a:spcAft>
            </a:pPr>
            <a:r>
              <a:rPr lang="en-US" sz="43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 embeds information needed for effective video consultations that allow genetic specialists to show visuals of patient’s family history, and impact of cancer history patterns on the patient’s level of risk.</a:t>
            </a:r>
          </a:p>
          <a:p>
            <a:pPr marL="914400" lvl="1" indent="0" fontAlgn="auto">
              <a:spcAft>
                <a:spcPts val="0"/>
              </a:spcAft>
              <a:buFont typeface="Arial" panose="020B0604020202020204" pitchFamily="34" charset="0"/>
              <a:buNone/>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 reported outcomes:</a:t>
            </a:r>
            <a:r>
              <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 </a:t>
            </a:r>
          </a:p>
          <a:p>
            <a:pPr lvl="2" fontAlgn="auto">
              <a:lnSpc>
                <a:spcPct val="110000"/>
              </a:lnSpc>
              <a:spcAft>
                <a:spcPts val="0"/>
              </a:spcAft>
            </a:pPr>
            <a:r>
              <a:rPr lang="en-US" sz="43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CancerIQ’s management solution allows patients to self-report compliance with certain medications and high-risk screening recommendations, so providers can be proactive about getting patient access to care if needed.</a:t>
            </a:r>
          </a:p>
        </p:txBody>
      </p:sp>
    </p:spTree>
    <p:extLst>
      <p:ext uri="{BB962C8B-B14F-4D97-AF65-F5344CB8AC3E}">
        <p14:creationId xmlns:p14="http://schemas.microsoft.com/office/powerpoint/2010/main" val="78228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27DFE5A-2284-4C46-A017-EE86F67E14F6}"/>
              </a:ext>
            </a:extLst>
          </p:cNvPr>
          <p:cNvSpPr>
            <a:spLocks noGrp="1"/>
          </p:cNvSpPr>
          <p:nvPr>
            <p:ph idx="1"/>
          </p:nvPr>
        </p:nvSpPr>
        <p:spPr>
          <a:xfrm>
            <a:off x="12192000" y="3048000"/>
            <a:ext cx="10744200" cy="9448800"/>
          </a:xfrm>
          <a:ln w="76200">
            <a:noFill/>
          </a:ln>
        </p:spPr>
        <p:txBody>
          <a:bodyPr>
            <a:normAutofit/>
          </a:bodyPr>
          <a:lstStyle/>
          <a:p>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Generate a description of connected care services, conditions to be treated, goals and objectives.</a:t>
            </a:r>
          </a:p>
          <a:p>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Include how COVID-19 impacted the area, the patient population and approx. # pts that could be treated; </a:t>
            </a:r>
          </a:p>
          <a:p>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If intended to use funds to treat non-COVID pts, describe how this frees up resources that will be used to treat COVID and/or how it prevents, prepares for or responds to the disease (e.g. facilitates social distancing)</a:t>
            </a:r>
          </a:p>
          <a:p>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xmlns="" id="{518A9843-7DB6-214A-B432-18A17A6D7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5" name="Rectangle 4"/>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Key Components of the Application</a:t>
            </a:r>
          </a:p>
        </p:txBody>
      </p:sp>
      <p:sp>
        <p:nvSpPr>
          <p:cNvPr id="2" name="Rectangle 1"/>
          <p:cNvSpPr/>
          <p:nvPr/>
        </p:nvSpPr>
        <p:spPr>
          <a:xfrm>
            <a:off x="3886200" y="2544147"/>
            <a:ext cx="304800" cy="304800"/>
          </a:xfrm>
          <a:prstGeom prst="rect">
            <a:avLst/>
          </a:prstGeom>
          <a:solidFill>
            <a:srgbClr val="61B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35400" y="2483498"/>
            <a:ext cx="304800" cy="304800"/>
          </a:xfrm>
          <a:prstGeom prst="rect">
            <a:avLst/>
          </a:prstGeom>
          <a:solidFill>
            <a:srgbClr val="6B6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ontent Placeholder 2">
            <a:extLst>
              <a:ext uri="{FF2B5EF4-FFF2-40B4-BE49-F238E27FC236}">
                <a16:creationId xmlns:a16="http://schemas.microsoft.com/office/drawing/2014/main" xmlns="" id="{D27DFE5A-2284-4C46-A017-EE86F67E14F6}"/>
              </a:ext>
            </a:extLst>
          </p:cNvPr>
          <p:cNvSpPr txBox="1">
            <a:spLocks/>
          </p:cNvSpPr>
          <p:nvPr/>
        </p:nvSpPr>
        <p:spPr>
          <a:xfrm>
            <a:off x="4191000" y="2418184"/>
            <a:ext cx="2438400" cy="685800"/>
          </a:xfrm>
          <a:prstGeom prst="rect">
            <a:avLst/>
          </a:prstGeom>
          <a:ln w="76200">
            <a:no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Customer</a:t>
            </a:r>
          </a:p>
        </p:txBody>
      </p:sp>
      <p:sp>
        <p:nvSpPr>
          <p:cNvPr id="8" name="Content Placeholder 2">
            <a:extLst>
              <a:ext uri="{FF2B5EF4-FFF2-40B4-BE49-F238E27FC236}">
                <a16:creationId xmlns:a16="http://schemas.microsoft.com/office/drawing/2014/main" xmlns="" id="{D27DFE5A-2284-4C46-A017-EE86F67E14F6}"/>
              </a:ext>
            </a:extLst>
          </p:cNvPr>
          <p:cNvSpPr txBox="1">
            <a:spLocks/>
          </p:cNvSpPr>
          <p:nvPr/>
        </p:nvSpPr>
        <p:spPr>
          <a:xfrm>
            <a:off x="16840200" y="2331098"/>
            <a:ext cx="2438400" cy="685800"/>
          </a:xfrm>
          <a:prstGeom prst="rect">
            <a:avLst/>
          </a:prstGeom>
          <a:ln w="76200">
            <a:no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a:t>
            </a:r>
          </a:p>
        </p:txBody>
      </p:sp>
      <p:sp>
        <p:nvSpPr>
          <p:cNvPr id="9" name="TextBox 8">
            <a:extLst>
              <a:ext uri="{FF2B5EF4-FFF2-40B4-BE49-F238E27FC236}">
                <a16:creationId xmlns:a16="http://schemas.microsoft.com/office/drawing/2014/main" xmlns="" id="{C7D3E1A9-5A3B-2E42-B09D-BD0F42FCD231}"/>
              </a:ext>
            </a:extLst>
          </p:cNvPr>
          <p:cNvSpPr txBox="1"/>
          <p:nvPr/>
        </p:nvSpPr>
        <p:spPr>
          <a:xfrm>
            <a:off x="1066800" y="3048000"/>
            <a:ext cx="10744200" cy="10441320"/>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Obtain FCC Registration #. </a:t>
            </a:r>
          </a:p>
          <a:p>
            <a:pPr marL="571500" indent="-571500">
              <a:lnSpc>
                <a:spcPct val="150000"/>
              </a:lnSpc>
              <a:buFont typeface="Arial" panose="020B0604020202020204" pitchFamily="34" charset="0"/>
              <a:buChar char="•"/>
            </a:pPr>
            <a:endParaRPr lang="en-US" sz="5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Register for an FRN in the Commission’s Registration System (CORES) via: https://apps.fcc.gov/cores/</a:t>
            </a:r>
            <a:r>
              <a:rPr lang="en-US" sz="4000" b="1" dirty="0" err="1">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userLogin.do</a:t>
            </a: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 </a:t>
            </a:r>
          </a:p>
          <a:p>
            <a:endParaRPr lang="en-US" sz="5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Set up an account in CORES by creating a username and an account in the FCC User Registration System. </a:t>
            </a:r>
          </a:p>
          <a:p>
            <a:pPr marL="571500" indent="-571500">
              <a:buFont typeface="Arial" panose="020B0604020202020204" pitchFamily="34" charset="0"/>
              <a:buChar char="•"/>
            </a:pPr>
            <a:endParaRPr lang="en-US" sz="5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Include: names, addresses, county, and healthcare provider numbers and the lead healthcare provider for applications involving multiple HCPs</a:t>
            </a:r>
          </a:p>
          <a:p>
            <a:pPr marL="571500" indent="-571500">
              <a:buFont typeface="Arial" panose="020B0604020202020204" pitchFamily="34" charset="0"/>
              <a:buChar char="•"/>
            </a:pPr>
            <a:endParaRPr lang="en-US" sz="5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Provide contact information for the individual that will be responsible for the application (telephone number, mailing address, and email address)</a:t>
            </a:r>
          </a:p>
          <a:p>
            <a:endParaRPr lang="en-US" sz="3000" dirty="0"/>
          </a:p>
        </p:txBody>
      </p:sp>
    </p:spTree>
    <p:extLst>
      <p:ext uri="{BB962C8B-B14F-4D97-AF65-F5344CB8AC3E}">
        <p14:creationId xmlns:p14="http://schemas.microsoft.com/office/powerpoint/2010/main" val="10544515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8A9843-7DB6-214A-B432-18A17A6D7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78600" y="-152400"/>
            <a:ext cx="5410200" cy="1398037"/>
          </a:xfrm>
          <a:prstGeom prst="rect">
            <a:avLst/>
          </a:prstGeom>
        </p:spPr>
      </p:pic>
      <p:sp>
        <p:nvSpPr>
          <p:cNvPr id="5" name="Rectangle 4"/>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Key Components of the Application (Cont’d)</a:t>
            </a:r>
          </a:p>
        </p:txBody>
      </p:sp>
      <p:sp>
        <p:nvSpPr>
          <p:cNvPr id="7" name="Content Placeholder 2">
            <a:extLst>
              <a:ext uri="{FF2B5EF4-FFF2-40B4-BE49-F238E27FC236}">
                <a16:creationId xmlns:a16="http://schemas.microsoft.com/office/drawing/2014/main" xmlns="" id="{D27DFE5A-2284-4C46-A017-EE86F67E14F6}"/>
              </a:ext>
            </a:extLst>
          </p:cNvPr>
          <p:cNvSpPr txBox="1">
            <a:spLocks/>
          </p:cNvSpPr>
          <p:nvPr/>
        </p:nvSpPr>
        <p:spPr>
          <a:xfrm>
            <a:off x="11836400" y="3779117"/>
            <a:ext cx="11049000" cy="8702676"/>
          </a:xfrm>
          <a:prstGeom prst="rect">
            <a:avLst/>
          </a:prstGeom>
          <a:ln w="76200">
            <a:noFill/>
          </a:ln>
        </p:spPr>
        <p:txBody>
          <a:bodyPr vert="horz" lIns="91440" tIns="45720" rIns="91440" bIns="45720" rtlCol="0">
            <a:normAutofit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auto">
              <a:spcAft>
                <a:spcPts val="0"/>
              </a:spcAft>
            </a:pPr>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Description of estimated number of patients to be treated</a:t>
            </a:r>
          </a:p>
          <a:p>
            <a:pPr fontAlgn="auto">
              <a:spcAft>
                <a:spcPts val="0"/>
              </a:spcAft>
            </a:pPr>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Description of services, total amount of funding requested</a:t>
            </a:r>
          </a:p>
          <a:p>
            <a:pPr fontAlgn="auto">
              <a:spcAft>
                <a:spcPts val="0"/>
              </a:spcAft>
            </a:pPr>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Supporting documentation for costs such as vendor or service provider quote, invoice or similar info</a:t>
            </a:r>
          </a:p>
          <a:p>
            <a:pPr fontAlgn="auto">
              <a:spcAft>
                <a:spcPts val="0"/>
              </a:spcAft>
            </a:pPr>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Timeline for deployment of proposed services and a summary of factors applicant intends to track that can help measure real impact of services</a:t>
            </a:r>
          </a:p>
          <a:p>
            <a:pPr fontAlgn="auto">
              <a:spcAft>
                <a:spcPts val="0"/>
              </a:spcAft>
            </a:pPr>
            <a:r>
              <a:rPr lang="en-US" sz="43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rPr>
              <a:t>Must certify, at time of application, that they will comply with HIPAA</a:t>
            </a:r>
          </a:p>
          <a:p>
            <a:pPr fontAlgn="auto">
              <a:spcAft>
                <a:spcPts val="0"/>
              </a:spcAft>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p:cNvSpPr/>
          <p:nvPr/>
        </p:nvSpPr>
        <p:spPr>
          <a:xfrm>
            <a:off x="4191000" y="2970763"/>
            <a:ext cx="304800" cy="304800"/>
          </a:xfrm>
          <a:prstGeom prst="rect">
            <a:avLst/>
          </a:prstGeom>
          <a:solidFill>
            <a:srgbClr val="61B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5925802" y="2973075"/>
            <a:ext cx="304800" cy="304800"/>
          </a:xfrm>
          <a:prstGeom prst="rect">
            <a:avLst/>
          </a:prstGeom>
          <a:solidFill>
            <a:srgbClr val="6B6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xmlns="" id="{D27DFE5A-2284-4C46-A017-EE86F67E14F6}"/>
              </a:ext>
            </a:extLst>
          </p:cNvPr>
          <p:cNvSpPr txBox="1">
            <a:spLocks/>
          </p:cNvSpPr>
          <p:nvPr/>
        </p:nvSpPr>
        <p:spPr>
          <a:xfrm>
            <a:off x="4495800" y="2844800"/>
            <a:ext cx="2438400" cy="685800"/>
          </a:xfrm>
          <a:prstGeom prst="rect">
            <a:avLst/>
          </a:prstGeom>
          <a:ln w="76200">
            <a:no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Customer</a:t>
            </a:r>
          </a:p>
        </p:txBody>
      </p:sp>
      <p:sp>
        <p:nvSpPr>
          <p:cNvPr id="12" name="Content Placeholder 2">
            <a:extLst>
              <a:ext uri="{FF2B5EF4-FFF2-40B4-BE49-F238E27FC236}">
                <a16:creationId xmlns:a16="http://schemas.microsoft.com/office/drawing/2014/main" xmlns="" id="{D27DFE5A-2284-4C46-A017-EE86F67E14F6}"/>
              </a:ext>
            </a:extLst>
          </p:cNvPr>
          <p:cNvSpPr txBox="1">
            <a:spLocks/>
          </p:cNvSpPr>
          <p:nvPr/>
        </p:nvSpPr>
        <p:spPr>
          <a:xfrm>
            <a:off x="16230602" y="2820675"/>
            <a:ext cx="2438400" cy="685800"/>
          </a:xfrm>
          <a:prstGeom prst="rect">
            <a:avLst/>
          </a:prstGeom>
          <a:ln w="76200">
            <a:no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CancerIQ</a:t>
            </a:r>
          </a:p>
        </p:txBody>
      </p:sp>
      <p:sp>
        <p:nvSpPr>
          <p:cNvPr id="2" name="TextBox 1">
            <a:extLst>
              <a:ext uri="{FF2B5EF4-FFF2-40B4-BE49-F238E27FC236}">
                <a16:creationId xmlns:a16="http://schemas.microsoft.com/office/drawing/2014/main" xmlns="" id="{3930665D-1867-8940-A4DE-5ED1A290EC94}"/>
              </a:ext>
            </a:extLst>
          </p:cNvPr>
          <p:cNvSpPr txBox="1"/>
          <p:nvPr/>
        </p:nvSpPr>
        <p:spPr>
          <a:xfrm>
            <a:off x="647700" y="3962400"/>
            <a:ext cx="10437067" cy="7817525"/>
          </a:xfrm>
          <a:prstGeom prst="rect">
            <a:avLst/>
          </a:prstGeom>
          <a:noFill/>
        </p:spPr>
        <p:txBody>
          <a:bodyPr wrap="square" rtlCol="0">
            <a:spAutoFit/>
          </a:bodyPr>
          <a:lstStyle/>
          <a:p>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Register with the system, go to https://</a:t>
            </a:r>
            <a:r>
              <a:rPr lang="en-US" sz="4000" b="1" dirty="0" err="1">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www.sam.gov</a:t>
            </a: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/SAM/ with the following information: </a:t>
            </a:r>
          </a:p>
          <a:p>
            <a:endPar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(1) DUNS number; </a:t>
            </a: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(2) Taxpayer Identification Number (TIN) or Employment Identification Number (EIN); and </a:t>
            </a:r>
          </a:p>
          <a:p>
            <a:pPr marL="571500" indent="-571500">
              <a:buFont typeface="Arial" panose="020B0604020202020204" pitchFamily="34" charset="0"/>
              <a:buChar char="•"/>
            </a:pPr>
            <a:r>
              <a:rPr lang="en-US" sz="4000" b="1" dirty="0">
                <a:solidFill>
                  <a:srgbClr val="61BA96"/>
                </a:solidFill>
                <a:latin typeface="Open Sans Light" panose="020B0306030504020204" pitchFamily="34" charset="0"/>
                <a:ea typeface="Open Sans Light" panose="020B0306030504020204" pitchFamily="34" charset="0"/>
                <a:cs typeface="Open Sans Light" panose="020B0306030504020204" pitchFamily="34" charset="0"/>
              </a:rPr>
              <a:t>(3) Your bank’s routing number, your bank account number, and your bank account type, i.e. checking or savings, to set up Electronic Funds Transfer.</a:t>
            </a:r>
            <a:endParaRPr lang="en-US" sz="4000" b="1" dirty="0">
              <a:solidFill>
                <a:srgbClr val="6B6D88"/>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200" dirty="0"/>
          </a:p>
        </p:txBody>
      </p:sp>
    </p:spTree>
    <p:extLst>
      <p:ext uri="{BB962C8B-B14F-4D97-AF65-F5344CB8AC3E}">
        <p14:creationId xmlns:p14="http://schemas.microsoft.com/office/powerpoint/2010/main" val="1182244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33" name="Rectangle 32"/>
          <p:cNvSpPr>
            <a:spLocks/>
          </p:cNvSpPr>
          <p:nvPr/>
        </p:nvSpPr>
        <p:spPr bwMode="auto">
          <a:xfrm>
            <a:off x="647700" y="9144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Getting the Grant Submitted</a:t>
            </a:r>
          </a:p>
        </p:txBody>
      </p:sp>
      <p:sp>
        <p:nvSpPr>
          <p:cNvPr id="3" name="Slide Number Placeholder 2"/>
          <p:cNvSpPr>
            <a:spLocks noGrp="1"/>
          </p:cNvSpPr>
          <p:nvPr>
            <p:ph type="sldNum" sz="quarter" idx="12"/>
          </p:nvPr>
        </p:nvSpPr>
        <p:spPr>
          <a:xfrm>
            <a:off x="18259287" y="12712701"/>
            <a:ext cx="5486400" cy="730250"/>
          </a:xfrm>
        </p:spPr>
        <p:txBody>
          <a:bodyPr/>
          <a:lstStyle/>
          <a:p>
            <a:fld id="{8B1026B5-6B2E-4646-A561-0D37D44E61DC}" type="slidenum">
              <a:rPr lang="en-US" smtClean="0">
                <a:solidFill>
                  <a:prstClr val="black"/>
                </a:solidFill>
              </a:rPr>
              <a:pPr/>
              <a:t>45</a:t>
            </a:fld>
            <a:endParaRPr lang="en-US">
              <a:solidFill>
                <a:prstClr val="black"/>
              </a:solidFill>
            </a:endParaRPr>
          </a:p>
        </p:txBody>
      </p:sp>
      <p:sp>
        <p:nvSpPr>
          <p:cNvPr id="6" name="Rectangle 5"/>
          <p:cNvSpPr/>
          <p:nvPr/>
        </p:nvSpPr>
        <p:spPr>
          <a:xfrm>
            <a:off x="762000" y="2590800"/>
            <a:ext cx="21793200" cy="6019800"/>
          </a:xfrm>
          <a:prstGeom prst="rect">
            <a:avLst/>
          </a:prstGeom>
          <a:noFill/>
        </p:spPr>
      </p:sp>
      <p:sp>
        <p:nvSpPr>
          <p:cNvPr id="8" name="Freeform 7"/>
          <p:cNvSpPr/>
          <p:nvPr/>
        </p:nvSpPr>
        <p:spPr>
          <a:xfrm>
            <a:off x="772109" y="4423782"/>
            <a:ext cx="5884589" cy="2353835"/>
          </a:xfrm>
          <a:custGeom>
            <a:avLst/>
            <a:gdLst>
              <a:gd name="connsiteX0" fmla="*/ 0 w 5884589"/>
              <a:gd name="connsiteY0" fmla="*/ 0 h 2353835"/>
              <a:gd name="connsiteX1" fmla="*/ 4707672 w 5884589"/>
              <a:gd name="connsiteY1" fmla="*/ 0 h 2353835"/>
              <a:gd name="connsiteX2" fmla="*/ 5884589 w 5884589"/>
              <a:gd name="connsiteY2" fmla="*/ 1176918 h 2353835"/>
              <a:gd name="connsiteX3" fmla="*/ 4707672 w 5884589"/>
              <a:gd name="connsiteY3" fmla="*/ 2353835 h 2353835"/>
              <a:gd name="connsiteX4" fmla="*/ 0 w 5884589"/>
              <a:gd name="connsiteY4" fmla="*/ 2353835 h 2353835"/>
              <a:gd name="connsiteX5" fmla="*/ 1176918 w 5884589"/>
              <a:gd name="connsiteY5" fmla="*/ 1176918 h 2353835"/>
              <a:gd name="connsiteX6" fmla="*/ 0 w 5884589"/>
              <a:gd name="connsiteY6" fmla="*/ 0 h 2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589" h="2353835">
                <a:moveTo>
                  <a:pt x="0" y="0"/>
                </a:moveTo>
                <a:lnTo>
                  <a:pt x="4707672" y="0"/>
                </a:lnTo>
                <a:lnTo>
                  <a:pt x="5884589" y="1176918"/>
                </a:lnTo>
                <a:lnTo>
                  <a:pt x="4707672" y="2353835"/>
                </a:lnTo>
                <a:lnTo>
                  <a:pt x="0" y="2353835"/>
                </a:lnTo>
                <a:lnTo>
                  <a:pt x="1176918" y="117691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84944" tIns="69342" rIns="1246259" bIns="69342" numCol="1" spcCol="1270" anchor="ctr" anchorCtr="0">
            <a:noAutofit/>
          </a:bodyPr>
          <a:lstStyle/>
          <a:p>
            <a:pPr algn="ctr" defTabSz="2311400">
              <a:lnSpc>
                <a:spcPct val="90000"/>
              </a:lnSpc>
              <a:spcAft>
                <a:spcPct val="35000"/>
              </a:spcAft>
            </a:pPr>
            <a:r>
              <a:rPr lang="en-US" sz="5200" dirty="0">
                <a:solidFill>
                  <a:prstClr val="white"/>
                </a:solidFill>
              </a:rPr>
              <a:t>Finalize Scope</a:t>
            </a:r>
          </a:p>
        </p:txBody>
      </p:sp>
      <p:sp>
        <p:nvSpPr>
          <p:cNvPr id="9" name="Freeform 8"/>
          <p:cNvSpPr/>
          <p:nvPr/>
        </p:nvSpPr>
        <p:spPr>
          <a:xfrm>
            <a:off x="6656698" y="3505200"/>
            <a:ext cx="10623513" cy="1596018"/>
          </a:xfrm>
          <a:custGeom>
            <a:avLst/>
            <a:gdLst>
              <a:gd name="connsiteX0" fmla="*/ 0 w 5884589"/>
              <a:gd name="connsiteY0" fmla="*/ 0 h 2353835"/>
              <a:gd name="connsiteX1" fmla="*/ 4707672 w 5884589"/>
              <a:gd name="connsiteY1" fmla="*/ 0 h 2353835"/>
              <a:gd name="connsiteX2" fmla="*/ 5884589 w 5884589"/>
              <a:gd name="connsiteY2" fmla="*/ 1176918 h 2353835"/>
              <a:gd name="connsiteX3" fmla="*/ 4707672 w 5884589"/>
              <a:gd name="connsiteY3" fmla="*/ 2353835 h 2353835"/>
              <a:gd name="connsiteX4" fmla="*/ 0 w 5884589"/>
              <a:gd name="connsiteY4" fmla="*/ 2353835 h 2353835"/>
              <a:gd name="connsiteX5" fmla="*/ 1176918 w 5884589"/>
              <a:gd name="connsiteY5" fmla="*/ 1176918 h 2353835"/>
              <a:gd name="connsiteX6" fmla="*/ 0 w 5884589"/>
              <a:gd name="connsiteY6" fmla="*/ 0 h 2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589" h="2353835">
                <a:moveTo>
                  <a:pt x="0" y="0"/>
                </a:moveTo>
                <a:lnTo>
                  <a:pt x="4707672" y="0"/>
                </a:lnTo>
                <a:lnTo>
                  <a:pt x="5884589" y="1176918"/>
                </a:lnTo>
                <a:lnTo>
                  <a:pt x="4707672" y="2353835"/>
                </a:lnTo>
                <a:lnTo>
                  <a:pt x="0" y="2353835"/>
                </a:lnTo>
                <a:lnTo>
                  <a:pt x="1176918" y="117691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84944" tIns="69342" rIns="1246259" bIns="69342" numCol="1" spcCol="1270" anchor="ctr" anchorCtr="0">
            <a:noAutofit/>
          </a:bodyPr>
          <a:lstStyle/>
          <a:p>
            <a:pPr algn="ctr" defTabSz="2311400">
              <a:lnSpc>
                <a:spcPct val="90000"/>
              </a:lnSpc>
              <a:spcAft>
                <a:spcPct val="35000"/>
              </a:spcAft>
            </a:pPr>
            <a:r>
              <a:rPr lang="en-US" sz="5200" dirty="0">
                <a:solidFill>
                  <a:prstClr val="white"/>
                </a:solidFill>
              </a:rPr>
              <a:t>Draft Customer Section</a:t>
            </a:r>
          </a:p>
        </p:txBody>
      </p:sp>
      <p:sp>
        <p:nvSpPr>
          <p:cNvPr id="10" name="Freeform 9"/>
          <p:cNvSpPr/>
          <p:nvPr/>
        </p:nvSpPr>
        <p:spPr>
          <a:xfrm>
            <a:off x="6690152" y="6096000"/>
            <a:ext cx="10487485" cy="1596018"/>
          </a:xfrm>
          <a:custGeom>
            <a:avLst/>
            <a:gdLst>
              <a:gd name="connsiteX0" fmla="*/ 0 w 5884589"/>
              <a:gd name="connsiteY0" fmla="*/ 0 h 2353835"/>
              <a:gd name="connsiteX1" fmla="*/ 4707672 w 5884589"/>
              <a:gd name="connsiteY1" fmla="*/ 0 h 2353835"/>
              <a:gd name="connsiteX2" fmla="*/ 5884589 w 5884589"/>
              <a:gd name="connsiteY2" fmla="*/ 1176918 h 2353835"/>
              <a:gd name="connsiteX3" fmla="*/ 4707672 w 5884589"/>
              <a:gd name="connsiteY3" fmla="*/ 2353835 h 2353835"/>
              <a:gd name="connsiteX4" fmla="*/ 0 w 5884589"/>
              <a:gd name="connsiteY4" fmla="*/ 2353835 h 2353835"/>
              <a:gd name="connsiteX5" fmla="*/ 1176918 w 5884589"/>
              <a:gd name="connsiteY5" fmla="*/ 1176918 h 2353835"/>
              <a:gd name="connsiteX6" fmla="*/ 0 w 5884589"/>
              <a:gd name="connsiteY6" fmla="*/ 0 h 2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589" h="2353835">
                <a:moveTo>
                  <a:pt x="0" y="0"/>
                </a:moveTo>
                <a:lnTo>
                  <a:pt x="4707672" y="0"/>
                </a:lnTo>
                <a:lnTo>
                  <a:pt x="5884589" y="1176918"/>
                </a:lnTo>
                <a:lnTo>
                  <a:pt x="4707672" y="2353835"/>
                </a:lnTo>
                <a:lnTo>
                  <a:pt x="0" y="2353835"/>
                </a:lnTo>
                <a:lnTo>
                  <a:pt x="1176918" y="117691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84944" tIns="69342" rIns="1246259" bIns="69342" numCol="1" spcCol="1270" anchor="ctr" anchorCtr="0">
            <a:noAutofit/>
          </a:bodyPr>
          <a:lstStyle/>
          <a:p>
            <a:pPr algn="ctr" defTabSz="2311400">
              <a:lnSpc>
                <a:spcPct val="90000"/>
              </a:lnSpc>
              <a:spcAft>
                <a:spcPct val="35000"/>
              </a:spcAft>
            </a:pPr>
            <a:r>
              <a:rPr lang="en-US" sz="5200" dirty="0">
                <a:solidFill>
                  <a:prstClr val="white"/>
                </a:solidFill>
              </a:rPr>
              <a:t>Draft CancerIQ Section</a:t>
            </a:r>
          </a:p>
        </p:txBody>
      </p:sp>
      <p:sp>
        <p:nvSpPr>
          <p:cNvPr id="11" name="Freeform 10"/>
          <p:cNvSpPr/>
          <p:nvPr/>
        </p:nvSpPr>
        <p:spPr>
          <a:xfrm>
            <a:off x="17280211" y="4423782"/>
            <a:ext cx="5884589" cy="2353835"/>
          </a:xfrm>
          <a:custGeom>
            <a:avLst/>
            <a:gdLst>
              <a:gd name="connsiteX0" fmla="*/ 0 w 5884589"/>
              <a:gd name="connsiteY0" fmla="*/ 0 h 2353835"/>
              <a:gd name="connsiteX1" fmla="*/ 4707672 w 5884589"/>
              <a:gd name="connsiteY1" fmla="*/ 0 h 2353835"/>
              <a:gd name="connsiteX2" fmla="*/ 5884589 w 5884589"/>
              <a:gd name="connsiteY2" fmla="*/ 1176918 h 2353835"/>
              <a:gd name="connsiteX3" fmla="*/ 4707672 w 5884589"/>
              <a:gd name="connsiteY3" fmla="*/ 2353835 h 2353835"/>
              <a:gd name="connsiteX4" fmla="*/ 0 w 5884589"/>
              <a:gd name="connsiteY4" fmla="*/ 2353835 h 2353835"/>
              <a:gd name="connsiteX5" fmla="*/ 1176918 w 5884589"/>
              <a:gd name="connsiteY5" fmla="*/ 1176918 h 2353835"/>
              <a:gd name="connsiteX6" fmla="*/ 0 w 5884589"/>
              <a:gd name="connsiteY6" fmla="*/ 0 h 2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589" h="2353835">
                <a:moveTo>
                  <a:pt x="0" y="0"/>
                </a:moveTo>
                <a:lnTo>
                  <a:pt x="4707672" y="0"/>
                </a:lnTo>
                <a:lnTo>
                  <a:pt x="5884589" y="1176918"/>
                </a:lnTo>
                <a:lnTo>
                  <a:pt x="4707672" y="2353835"/>
                </a:lnTo>
                <a:lnTo>
                  <a:pt x="0" y="2353835"/>
                </a:lnTo>
                <a:lnTo>
                  <a:pt x="1176918" y="1176918"/>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384944" tIns="69342" rIns="1246259" bIns="69342" numCol="1" spcCol="1270" anchor="ctr" anchorCtr="0">
            <a:noAutofit/>
          </a:bodyPr>
          <a:lstStyle/>
          <a:p>
            <a:pPr algn="ctr" defTabSz="2311400">
              <a:lnSpc>
                <a:spcPct val="90000"/>
              </a:lnSpc>
              <a:spcAft>
                <a:spcPct val="35000"/>
              </a:spcAft>
            </a:pPr>
            <a:r>
              <a:rPr lang="en-US" sz="5200" dirty="0">
                <a:solidFill>
                  <a:prstClr val="white"/>
                </a:solidFill>
              </a:rPr>
              <a:t>Regroup &amp; Submit</a:t>
            </a:r>
          </a:p>
        </p:txBody>
      </p:sp>
      <p:sp>
        <p:nvSpPr>
          <p:cNvPr id="4" name="Right Brace 3"/>
          <p:cNvSpPr/>
          <p:nvPr/>
        </p:nvSpPr>
        <p:spPr>
          <a:xfrm rot="5400000">
            <a:off x="11239500" y="495300"/>
            <a:ext cx="838200" cy="15392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Text Placeholder 3"/>
          <p:cNvSpPr txBox="1">
            <a:spLocks/>
          </p:cNvSpPr>
          <p:nvPr/>
        </p:nvSpPr>
        <p:spPr bwMode="auto">
          <a:xfrm>
            <a:off x="6553200" y="9051669"/>
            <a:ext cx="10210800" cy="1789044"/>
          </a:xfrm>
          <a:prstGeom prst="rect">
            <a:avLst/>
          </a:prstGeom>
          <a:noFill/>
          <a:ln w="9525">
            <a:noFill/>
            <a:miter lim="800000"/>
            <a:headEnd/>
            <a:tailEnd/>
          </a:ln>
        </p:spPr>
        <p:txBody>
          <a:bodyPr vert="horz" wrap="square" lIns="182880" tIns="182880" rIns="182880" bIns="182880" numCol="1" anchor="t" anchorCtr="0" compatLnSpc="1">
            <a:prstTxWarp prst="textNoShape">
              <a:avLst/>
            </a:prstTxWarp>
            <a:noAutofit/>
          </a:bodyPr>
          <a:lstStyle>
            <a:lvl1pPr marL="342900" indent="-342900" algn="l" rtl="0" eaLnBrk="0" fontAlgn="base" hangingPunct="0">
              <a:spcBef>
                <a:spcPct val="20000"/>
              </a:spcBef>
              <a:spcAft>
                <a:spcPct val="0"/>
              </a:spcAft>
              <a:buNone/>
              <a:defRPr sz="16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457200" indent="0" algn="ctr">
              <a:spcAft>
                <a:spcPts val="4800"/>
              </a:spcAft>
              <a:defRPr/>
            </a:pPr>
            <a:r>
              <a:rPr lang="en-US" sz="5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Since the grant is first come, first serve – we can help you navigate through the process in the next week</a:t>
            </a:r>
            <a:endParaRPr lang="en-US" sz="5400" b="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388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a:xfrm>
            <a:off x="1663700" y="3419477"/>
            <a:ext cx="22491700" cy="5705474"/>
          </a:xfrm>
        </p:spPr>
        <p:txBody>
          <a:bodyPr>
            <a:normAutofit/>
          </a:bodyPr>
          <a:lstStyle/>
          <a:p>
            <a:r>
              <a:rPr lang="en-US" sz="96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to Join a Consortium</a:t>
            </a:r>
            <a:endParaRPr lang="en-US" sz="9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Banding together across hospitals to apply as a group</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71137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87771FF-C65A-4AD8-A103-D922FA4E8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13" name="Title 6">
            <a:extLst>
              <a:ext uri="{FF2B5EF4-FFF2-40B4-BE49-F238E27FC236}">
                <a16:creationId xmlns:a16="http://schemas.microsoft.com/office/drawing/2014/main" xmlns="" id="{A88709D2-CA30-4302-A121-AD654DCC3428}"/>
              </a:ext>
            </a:extLst>
          </p:cNvPr>
          <p:cNvSpPr>
            <a:spLocks noGrp="1"/>
          </p:cNvSpPr>
          <p:nvPr>
            <p:ph type="title"/>
          </p:nvPr>
        </p:nvSpPr>
        <p:spPr>
          <a:xfrm>
            <a:off x="221542" y="425940"/>
            <a:ext cx="19535494" cy="1402860"/>
          </a:xfrm>
        </p:spPr>
        <p:txBody>
          <a:bodyPr anchor="t">
            <a:normAutofit/>
          </a:body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Why join a consortium</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sp>
        <p:nvSpPr>
          <p:cNvPr id="32" name="Content Placeholder 2">
            <a:extLst>
              <a:ext uri="{FF2B5EF4-FFF2-40B4-BE49-F238E27FC236}">
                <a16:creationId xmlns:a16="http://schemas.microsoft.com/office/drawing/2014/main" xmlns="" id="{D27DFE5A-2284-4C46-A017-EE86F67E14F6}"/>
              </a:ext>
            </a:extLst>
          </p:cNvPr>
          <p:cNvSpPr txBox="1">
            <a:spLocks/>
          </p:cNvSpPr>
          <p:nvPr/>
        </p:nvSpPr>
        <p:spPr>
          <a:xfrm>
            <a:off x="647700" y="2667000"/>
            <a:ext cx="22288500" cy="10134600"/>
          </a:xfrm>
          <a:prstGeom prst="rect">
            <a:avLst/>
          </a:prstGeom>
          <a:ln w="76200">
            <a:noFill/>
          </a:ln>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fontAlgn="auto">
              <a:spcAft>
                <a:spcPts val="0"/>
              </a:spcAft>
            </a:pPr>
            <a:r>
              <a:rPr lang="en-US"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Key reasons to join a group:</a:t>
            </a: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fontAlgn="auto">
              <a:spcAft>
                <a:spcPts val="0"/>
              </a:spcAft>
              <a:buFont typeface="Arial" panose="020B0604020202020204" pitchFamily="34" charset="0"/>
              <a:buNone/>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If your corporate leadership has $1m of other telehealth priorities </a:t>
            </a:r>
            <a:endPar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0" fontAlgn="auto">
              <a:lnSpc>
                <a:spcPct val="110000"/>
              </a:lnSpc>
              <a:spcAft>
                <a:spcPts val="0"/>
              </a:spcAft>
              <a:buFont typeface="Arial" panose="020B0604020202020204" pitchFamily="34" charset="0"/>
              <a:buNone/>
            </a:pPr>
            <a:endParaRPr lang="en-US"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0" fontAlgn="auto">
              <a:lnSpc>
                <a:spcPct val="110000"/>
              </a:lnSpc>
              <a:spcAft>
                <a:spcPts val="0"/>
              </a:spcAft>
              <a:buFont typeface="Arial" panose="020B0604020202020204" pitchFamily="34" charset="0"/>
              <a:buNone/>
            </a:pP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 deploy across multiple clinical specialties</a:t>
            </a:r>
            <a:endParaRPr lang="en-US"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endParaRPr lang="en-US"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endPar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endParaRPr lang="en-US"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1" fontAlgn="auto">
              <a:spcAft>
                <a:spcPts val="0"/>
              </a:spcAft>
            </a:pPr>
            <a:r>
              <a:rPr lang="en-US" b="1"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To expand the potential patient impact </a:t>
            </a:r>
            <a:endPar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204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lstStyle/>
          <a:p>
            <a:r>
              <a:rPr lang="en-US"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Thank You</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www.canceriq.com</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Subtitle 2"/>
          <p:cNvSpPr txBox="1">
            <a:spLocks/>
          </p:cNvSpPr>
          <p:nvPr/>
        </p:nvSpPr>
        <p:spPr>
          <a:xfrm>
            <a:off x="4419600" y="9067800"/>
            <a:ext cx="18288000" cy="3311525"/>
          </a:xfrm>
          <a:prstGeom prst="rect">
            <a:avLst/>
          </a:prstGeom>
        </p:spPr>
        <p:txBody>
          <a:bodyPr/>
          <a:lstStyle>
            <a:lvl1pPr marL="0" indent="0" algn="ctr" rtl="0" fontAlgn="base">
              <a:spcBef>
                <a:spcPct val="0"/>
              </a:spcBef>
              <a:spcAft>
                <a:spcPct val="0"/>
              </a:spcAft>
              <a:buNone/>
              <a:defRPr sz="6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Gill Sans" charset="0"/>
              </a:defRPr>
            </a:lvl1pPr>
            <a:lvl2pPr marL="457200" indent="0" algn="ctr" rtl="0" fontAlgn="base">
              <a:spcBef>
                <a:spcPct val="0"/>
              </a:spcBef>
              <a:spcAft>
                <a:spcPct val="0"/>
              </a:spcAft>
              <a:buNone/>
              <a:defRPr sz="2000" kern="1200">
                <a:solidFill>
                  <a:srgbClr val="000000"/>
                </a:solidFill>
                <a:latin typeface="+mn-lt"/>
                <a:ea typeface="+mn-ea"/>
                <a:cs typeface="+mn-cs"/>
                <a:sym typeface="Gill Sans" charset="0"/>
              </a:defRPr>
            </a:lvl2pPr>
            <a:lvl3pPr marL="914400" indent="0" algn="ctr" rtl="0" fontAlgn="base">
              <a:spcBef>
                <a:spcPct val="0"/>
              </a:spcBef>
              <a:spcAft>
                <a:spcPct val="0"/>
              </a:spcAft>
              <a:buNone/>
              <a:defRPr sz="1800" kern="1200">
                <a:solidFill>
                  <a:srgbClr val="000000"/>
                </a:solidFill>
                <a:latin typeface="+mn-lt"/>
                <a:ea typeface="+mn-ea"/>
                <a:cs typeface="+mn-cs"/>
                <a:sym typeface="Gill Sans" charset="0"/>
              </a:defRPr>
            </a:lvl3pPr>
            <a:lvl4pPr marL="1371600" indent="0" algn="ctr" rtl="0" fontAlgn="base">
              <a:spcBef>
                <a:spcPct val="0"/>
              </a:spcBef>
              <a:spcAft>
                <a:spcPct val="0"/>
              </a:spcAft>
              <a:buNone/>
              <a:defRPr sz="1600" kern="1200">
                <a:solidFill>
                  <a:srgbClr val="000000"/>
                </a:solidFill>
                <a:latin typeface="+mn-lt"/>
                <a:ea typeface="+mn-ea"/>
                <a:cs typeface="+mn-cs"/>
                <a:sym typeface="Gill Sans" charset="0"/>
              </a:defRPr>
            </a:lvl4pPr>
            <a:lvl5pPr marL="1828800" indent="0" algn="ctr" rtl="0" fontAlgn="base">
              <a:spcBef>
                <a:spcPct val="0"/>
              </a:spcBef>
              <a:spcAft>
                <a:spcPct val="0"/>
              </a:spcAft>
              <a:buNone/>
              <a:defRPr sz="1600" kern="1200">
                <a:solidFill>
                  <a:srgbClr val="000000"/>
                </a:solidFill>
                <a:latin typeface="+mn-lt"/>
                <a:ea typeface="+mn-ea"/>
                <a:cs typeface="+mn-cs"/>
                <a:sym typeface="Gill Sans"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dirty="0" smtClean="0">
              <a:solidFill>
                <a:sysClr val="window" lastClr="FFFFFF"/>
              </a:solidFill>
            </a:endParaRPr>
          </a:p>
          <a:p>
            <a:pPr algn="r">
              <a:defRPr/>
            </a:pPr>
            <a:r>
              <a:rPr lang="en-US" sz="4000" b="1" dirty="0" smtClean="0">
                <a:solidFill>
                  <a:sysClr val="window" lastClr="FFFFFF"/>
                </a:solidFill>
              </a:rPr>
              <a:t>Feyi Olopade Ayodele</a:t>
            </a:r>
          </a:p>
          <a:p>
            <a:pPr algn="r">
              <a:defRPr/>
            </a:pPr>
            <a:r>
              <a:rPr lang="en-US" sz="3600" dirty="0" smtClean="0">
                <a:solidFill>
                  <a:sysClr val="window" lastClr="FFFFFF"/>
                </a:solidFill>
              </a:rPr>
              <a:t>Chief Executive Officer</a:t>
            </a:r>
          </a:p>
          <a:p>
            <a:pPr algn="r">
              <a:defRPr/>
            </a:pPr>
            <a:r>
              <a:rPr lang="en-US" sz="3600" dirty="0" smtClean="0">
                <a:solidFill>
                  <a:sysClr val="window" lastClr="FFFFFF"/>
                </a:solidFill>
              </a:rPr>
              <a:t>Email: feyi@canceriq.com</a:t>
            </a:r>
          </a:p>
          <a:p>
            <a:pPr algn="r">
              <a:defRPr/>
            </a:pPr>
            <a:r>
              <a:rPr lang="en-US" sz="3600" dirty="0" smtClean="0">
                <a:solidFill>
                  <a:sysClr val="window" lastClr="FFFFFF"/>
                </a:solidFill>
              </a:rPr>
              <a:t>Office: +1-312-481-8837</a:t>
            </a:r>
            <a:endParaRPr lang="en-US" sz="3600" dirty="0">
              <a:solidFill>
                <a:sysClr val="window" lastClr="FFFFFF"/>
              </a:solidFill>
            </a:endParaRPr>
          </a:p>
        </p:txBody>
      </p:sp>
    </p:spTree>
    <p:extLst>
      <p:ext uri="{BB962C8B-B14F-4D97-AF65-F5344CB8AC3E}">
        <p14:creationId xmlns:p14="http://schemas.microsoft.com/office/powerpoint/2010/main" val="1894516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bwMode="auto">
          <a:xfrm>
            <a:off x="490146" y="680952"/>
            <a:ext cx="231775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defRPr/>
            </a:pPr>
            <a:r>
              <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Select Health Systems We Work With</a:t>
            </a:r>
          </a:p>
        </p:txBody>
      </p:sp>
      <p:pic>
        <p:nvPicPr>
          <p:cNvPr id="1026" name="Picture 2" descr="Image result for sarah cannon logo">
            <a:extLst>
              <a:ext uri="{FF2B5EF4-FFF2-40B4-BE49-F238E27FC236}">
                <a16:creationId xmlns="" xmlns:a16="http://schemas.microsoft.com/office/drawing/2014/main" id="{89A3D6A4-A108-4EC7-89E9-A5A382B5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39" r="7410" b="17077"/>
          <a:stretch/>
        </p:blipFill>
        <p:spPr bwMode="auto">
          <a:xfrm>
            <a:off x="10238850" y="4224944"/>
            <a:ext cx="6686816" cy="1504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dventHEalth">
            <a:extLst>
              <a:ext uri="{FF2B5EF4-FFF2-40B4-BE49-F238E27FC236}">
                <a16:creationId xmlns="" xmlns:a16="http://schemas.microsoft.com/office/drawing/2014/main" id="{FCE6C2F9-4B07-48FD-A178-E340A3F76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401" y="2035230"/>
            <a:ext cx="5626966" cy="1554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dvocate aurora health">
            <a:extLst>
              <a:ext uri="{FF2B5EF4-FFF2-40B4-BE49-F238E27FC236}">
                <a16:creationId xmlns="" xmlns:a16="http://schemas.microsoft.com/office/drawing/2014/main" id="{50CD7903-FFB2-4B00-8E37-4D934E2ADE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354" y="8096996"/>
            <a:ext cx="9546680" cy="8478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osf healthcare">
            <a:extLst>
              <a:ext uri="{FF2B5EF4-FFF2-40B4-BE49-F238E27FC236}">
                <a16:creationId xmlns="" xmlns:a16="http://schemas.microsoft.com/office/drawing/2014/main" id="{47666BC0-707A-4DCD-AF4D-AA0D133B1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1632" y="2502928"/>
            <a:ext cx="4153824" cy="15309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ommonspirit health logo">
            <a:extLst>
              <a:ext uri="{FF2B5EF4-FFF2-40B4-BE49-F238E27FC236}">
                <a16:creationId xmlns="" xmlns:a16="http://schemas.microsoft.com/office/drawing/2014/main" id="{E8E097B5-13CC-4CAC-BABD-C5A647168F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6220"/>
          <a:stretch/>
        </p:blipFill>
        <p:spPr bwMode="auto">
          <a:xfrm>
            <a:off x="16943954" y="2759707"/>
            <a:ext cx="6776960" cy="27631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commonspirit health logo">
            <a:extLst>
              <a:ext uri="{FF2B5EF4-FFF2-40B4-BE49-F238E27FC236}">
                <a16:creationId xmlns="" xmlns:a16="http://schemas.microsoft.com/office/drawing/2014/main" id="{4AFBBBEA-CD55-42C1-A4B9-EC209A53966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54" t="24902" r="8381" b="34117"/>
          <a:stretch/>
        </p:blipFill>
        <p:spPr bwMode="auto">
          <a:xfrm>
            <a:off x="17277699" y="1648110"/>
            <a:ext cx="5874642" cy="13145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optumcare">
            <a:extLst>
              <a:ext uri="{FF2B5EF4-FFF2-40B4-BE49-F238E27FC236}">
                <a16:creationId xmlns="" xmlns:a16="http://schemas.microsoft.com/office/drawing/2014/main" id="{FD138341-8EA9-4BB2-A457-280E328384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7453" b="30367"/>
          <a:stretch/>
        </p:blipFill>
        <p:spPr bwMode="auto">
          <a:xfrm>
            <a:off x="144076" y="3398466"/>
            <a:ext cx="5225672" cy="16816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baptist healthcare logo">
            <a:extLst>
              <a:ext uri="{FF2B5EF4-FFF2-40B4-BE49-F238E27FC236}">
                <a16:creationId xmlns="" xmlns:a16="http://schemas.microsoft.com/office/drawing/2014/main" id="{D7CC43C4-94FC-497E-9719-8768DBDF37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95646" y="9772175"/>
            <a:ext cx="4724644" cy="10257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roHEALTH care">
            <a:extLst>
              <a:ext uri="{FF2B5EF4-FFF2-40B4-BE49-F238E27FC236}">
                <a16:creationId xmlns="" xmlns:a16="http://schemas.microsoft.com/office/drawing/2014/main" id="{980EA224-F6FF-4711-BDBB-974844CCE53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598"/>
          <a:stretch/>
        </p:blipFill>
        <p:spPr bwMode="auto">
          <a:xfrm>
            <a:off x="780887" y="4932789"/>
            <a:ext cx="5576878" cy="10233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22018" y="9922428"/>
            <a:ext cx="5884632" cy="1044224"/>
          </a:xfrm>
          <a:prstGeom prst="rect">
            <a:avLst/>
          </a:prstGeom>
        </p:spPr>
      </p:pic>
      <p:sp>
        <p:nvSpPr>
          <p:cNvPr id="3" name="Right Brace 2"/>
          <p:cNvSpPr/>
          <p:nvPr/>
        </p:nvSpPr>
        <p:spPr>
          <a:xfrm rot="16200000">
            <a:off x="20024373" y="778484"/>
            <a:ext cx="381298" cy="503524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sz="3600">
              <a:solidFill>
                <a:prstClr val="black"/>
              </a:solidFill>
            </a:endParaRPr>
          </a:p>
        </p:txBody>
      </p:sp>
      <p:pic>
        <p:nvPicPr>
          <p:cNvPr id="17" name="Picture 16">
            <a:extLst>
              <a:ext uri="{FF2B5EF4-FFF2-40B4-BE49-F238E27FC236}">
                <a16:creationId xmlns="" xmlns:a16="http://schemas.microsoft.com/office/drawing/2014/main" id="{769533C9-FCF3-4991-9B1F-9690A9271120}"/>
              </a:ext>
            </a:extLst>
          </p:cNvPr>
          <p:cNvPicPr>
            <a:picLocks noChangeAspect="1"/>
          </p:cNvPicPr>
          <p:nvPr/>
        </p:nvPicPr>
        <p:blipFill>
          <a:blip r:embed="rId13"/>
          <a:stretch>
            <a:fillRect/>
          </a:stretch>
        </p:blipFill>
        <p:spPr>
          <a:xfrm>
            <a:off x="9919297" y="6199807"/>
            <a:ext cx="3700854" cy="1776410"/>
          </a:xfrm>
          <a:prstGeom prst="rect">
            <a:avLst/>
          </a:prstGeom>
        </p:spPr>
      </p:pic>
      <p:pic>
        <p:nvPicPr>
          <p:cNvPr id="18" name="Picture 17">
            <a:extLst>
              <a:ext uri="{FF2B5EF4-FFF2-40B4-BE49-F238E27FC236}">
                <a16:creationId xmlns="" xmlns:a16="http://schemas.microsoft.com/office/drawing/2014/main" id="{99C8A015-BFA1-4B4A-B052-A75D001E2867}"/>
              </a:ext>
            </a:extLst>
          </p:cNvPr>
          <p:cNvPicPr>
            <a:picLocks noChangeAspect="1"/>
          </p:cNvPicPr>
          <p:nvPr/>
        </p:nvPicPr>
        <p:blipFill>
          <a:blip r:embed="rId14"/>
          <a:stretch>
            <a:fillRect/>
          </a:stretch>
        </p:blipFill>
        <p:spPr>
          <a:xfrm>
            <a:off x="829684" y="9660127"/>
            <a:ext cx="5479288" cy="1465654"/>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91766" y="4310565"/>
            <a:ext cx="3408208" cy="1456234"/>
          </a:xfrm>
          <a:prstGeom prst="rect">
            <a:avLst/>
          </a:prstGeom>
        </p:spPr>
      </p:pic>
      <p:pic>
        <p:nvPicPr>
          <p:cNvPr id="19" name="Picture 18">
            <a:extLst>
              <a:ext uri="{FF2B5EF4-FFF2-40B4-BE49-F238E27FC236}">
                <a16:creationId xmlns="" xmlns:a16="http://schemas.microsoft.com/office/drawing/2014/main" id="{DD3A6ED1-9C34-47B6-9CBA-0D6E19899961}"/>
              </a:ext>
            </a:extLst>
          </p:cNvPr>
          <p:cNvPicPr>
            <a:picLocks noChangeAspect="1"/>
          </p:cNvPicPr>
          <p:nvPr/>
        </p:nvPicPr>
        <p:blipFill rotWithShape="1">
          <a:blip r:embed="rId16"/>
          <a:srcRect t="14869"/>
          <a:stretch/>
        </p:blipFill>
        <p:spPr>
          <a:xfrm>
            <a:off x="1316555" y="11490166"/>
            <a:ext cx="4505546" cy="1463972"/>
          </a:xfrm>
          <a:prstGeom prst="rect">
            <a:avLst/>
          </a:prstGeom>
        </p:spPr>
      </p:pic>
      <p:pic>
        <p:nvPicPr>
          <p:cNvPr id="20" name="Picture 19">
            <a:extLst>
              <a:ext uri="{FF2B5EF4-FFF2-40B4-BE49-F238E27FC236}">
                <a16:creationId xmlns="" xmlns:a16="http://schemas.microsoft.com/office/drawing/2014/main" id="{08A4E87B-6BEA-4A69-B3D0-8C29CAF82BE6}"/>
              </a:ext>
            </a:extLst>
          </p:cNvPr>
          <p:cNvPicPr>
            <a:picLocks noChangeAspect="1"/>
          </p:cNvPicPr>
          <p:nvPr/>
        </p:nvPicPr>
        <p:blipFill>
          <a:blip r:embed="rId17"/>
          <a:stretch>
            <a:fillRect/>
          </a:stretch>
        </p:blipFill>
        <p:spPr>
          <a:xfrm>
            <a:off x="6184825" y="11330307"/>
            <a:ext cx="8352418" cy="1438134"/>
          </a:xfrm>
          <a:prstGeom prst="rect">
            <a:avLst/>
          </a:prstGeom>
        </p:spPr>
      </p:pic>
      <p:pic>
        <p:nvPicPr>
          <p:cNvPr id="5" name="Picture 2" descr="Image result for adventist health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5760" y="1582275"/>
            <a:ext cx="6233640" cy="20619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methodist jennie edmundson hospital"/>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496966" y="11148142"/>
            <a:ext cx="4170680" cy="18059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 xmlns:a16="http://schemas.microsoft.com/office/drawing/2014/main" id="{4C64A7E3-0FA2-437C-A8F2-B8F5546472B9}"/>
              </a:ext>
            </a:extLst>
          </p:cNvPr>
          <p:cNvPicPr>
            <a:picLocks noChangeAspect="1"/>
          </p:cNvPicPr>
          <p:nvPr/>
        </p:nvPicPr>
        <p:blipFill>
          <a:blip r:embed="rId20"/>
          <a:stretch>
            <a:fillRect/>
          </a:stretch>
        </p:blipFill>
        <p:spPr>
          <a:xfrm>
            <a:off x="17697399" y="5401181"/>
            <a:ext cx="5783990" cy="1246646"/>
          </a:xfrm>
          <a:prstGeom prst="rect">
            <a:avLst/>
          </a:prstGeom>
        </p:spPr>
      </p:pic>
      <p:pic>
        <p:nvPicPr>
          <p:cNvPr id="23" name="Picture 22">
            <a:extLst>
              <a:ext uri="{FF2B5EF4-FFF2-40B4-BE49-F238E27FC236}">
                <a16:creationId xmlns="" xmlns:a16="http://schemas.microsoft.com/office/drawing/2014/main" id="{4B7FF6A9-480D-4244-A0B2-05448D88438E}"/>
              </a:ext>
            </a:extLst>
          </p:cNvPr>
          <p:cNvPicPr>
            <a:picLocks noChangeAspect="1"/>
          </p:cNvPicPr>
          <p:nvPr/>
        </p:nvPicPr>
        <p:blipFill>
          <a:blip r:embed="rId21"/>
          <a:stretch>
            <a:fillRect/>
          </a:stretch>
        </p:blipFill>
        <p:spPr>
          <a:xfrm>
            <a:off x="13948919" y="6203942"/>
            <a:ext cx="3779014" cy="1919740"/>
          </a:xfrm>
          <a:prstGeom prst="rect">
            <a:avLst/>
          </a:prstGeom>
        </p:spPr>
      </p:pic>
      <p:pic>
        <p:nvPicPr>
          <p:cNvPr id="24" name="Picture 23">
            <a:extLst>
              <a:ext uri="{FF2B5EF4-FFF2-40B4-BE49-F238E27FC236}">
                <a16:creationId xmlns="" xmlns:a16="http://schemas.microsoft.com/office/drawing/2014/main" id="{153F677C-CD4D-4274-9192-D5ABDD432F6E}"/>
              </a:ext>
            </a:extLst>
          </p:cNvPr>
          <p:cNvPicPr>
            <a:picLocks noChangeAspect="1"/>
          </p:cNvPicPr>
          <p:nvPr/>
        </p:nvPicPr>
        <p:blipFill>
          <a:blip r:embed="rId22"/>
          <a:stretch>
            <a:fillRect/>
          </a:stretch>
        </p:blipFill>
        <p:spPr>
          <a:xfrm>
            <a:off x="15002564" y="11654935"/>
            <a:ext cx="3914692" cy="916266"/>
          </a:xfrm>
          <a:prstGeom prst="rect">
            <a:avLst/>
          </a:prstGeom>
        </p:spPr>
      </p:pic>
      <p:pic>
        <p:nvPicPr>
          <p:cNvPr id="6" name="Picture 2" descr="Image result for christus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5761" y="6318183"/>
            <a:ext cx="4540422" cy="1463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ochsner 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75122" y="6384980"/>
            <a:ext cx="4281108" cy="11559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67D843E2-BFF3-4F2D-97A7-994BD8E157D4}"/>
              </a:ext>
            </a:extLst>
          </p:cNvPr>
          <p:cNvPicPr>
            <a:picLocks noChangeAspect="1"/>
          </p:cNvPicPr>
          <p:nvPr/>
        </p:nvPicPr>
        <p:blipFill>
          <a:blip r:embed="rId25"/>
          <a:stretch>
            <a:fillRect/>
          </a:stretch>
        </p:blipFill>
        <p:spPr>
          <a:xfrm>
            <a:off x="19131269" y="8182060"/>
            <a:ext cx="4794182" cy="1253024"/>
          </a:xfrm>
          <a:prstGeom prst="rect">
            <a:avLst/>
          </a:prstGeom>
        </p:spPr>
      </p:pic>
      <p:pic>
        <p:nvPicPr>
          <p:cNvPr id="27" name="Picture 26">
            <a:extLst>
              <a:ext uri="{FF2B5EF4-FFF2-40B4-BE49-F238E27FC236}">
                <a16:creationId xmlns="" xmlns:a16="http://schemas.microsoft.com/office/drawing/2014/main" id="{D8C19C97-8DDE-4A09-93FA-2220D0EA9522}"/>
              </a:ext>
            </a:extLst>
          </p:cNvPr>
          <p:cNvPicPr>
            <a:picLocks noChangeAspect="1"/>
          </p:cNvPicPr>
          <p:nvPr/>
        </p:nvPicPr>
        <p:blipFill>
          <a:blip r:embed="rId26"/>
          <a:stretch>
            <a:fillRect/>
          </a:stretch>
        </p:blipFill>
        <p:spPr>
          <a:xfrm>
            <a:off x="12859676" y="9703900"/>
            <a:ext cx="5361000" cy="1262752"/>
          </a:xfrm>
          <a:prstGeom prst="rect">
            <a:avLst/>
          </a:prstGeom>
        </p:spPr>
      </p:pic>
      <p:pic>
        <p:nvPicPr>
          <p:cNvPr id="9" name="Picture 2" descr="Image result for kaiser permanente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783424" y="8307931"/>
            <a:ext cx="4997924" cy="1682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8056701" y="6916349"/>
            <a:ext cx="5868750" cy="1480490"/>
          </a:xfrm>
          <a:prstGeom prst="rect">
            <a:avLst/>
          </a:prstGeom>
        </p:spPr>
      </p:pic>
      <p:pic>
        <p:nvPicPr>
          <p:cNvPr id="11" name="Picture 1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4578544" y="8202150"/>
            <a:ext cx="4319212" cy="1703772"/>
          </a:xfrm>
          <a:prstGeom prst="rect">
            <a:avLst/>
          </a:prstGeom>
        </p:spPr>
      </p:pic>
    </p:spTree>
    <p:extLst>
      <p:ext uri="{BB962C8B-B14F-4D97-AF65-F5344CB8AC3E}">
        <p14:creationId xmlns:p14="http://schemas.microsoft.com/office/powerpoint/2010/main" val="2101157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normAutofit/>
          </a:bodyPr>
          <a:lstStyle/>
          <a:p>
            <a:r>
              <a:rPr lang="en-US" sz="100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Identifying High-Risk Patients</a:t>
            </a:r>
            <a:endParaRPr lang="en-US" sz="1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At home ways for patients to engage and learn about cancer risk factors</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91544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bwMode="auto">
          <a:xfrm>
            <a:off x="495300" y="762000"/>
            <a:ext cx="231775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64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Screening Virtually</a:t>
            </a:r>
            <a:endParaRPr lang="en-US" sz="64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400"/>
            <a:ext cx="5410200" cy="1398037"/>
          </a:xfrm>
          <a:prstGeom prst="rect">
            <a:avLst/>
          </a:prstGeom>
        </p:spPr>
      </p:pic>
      <p:sp>
        <p:nvSpPr>
          <p:cNvPr id="20" name="Rounded Rectangle 19"/>
          <p:cNvSpPr/>
          <p:nvPr/>
        </p:nvSpPr>
        <p:spPr bwMode="auto">
          <a:xfrm>
            <a:off x="16519797" y="2309307"/>
            <a:ext cx="7342642" cy="992481"/>
          </a:xfrm>
          <a:prstGeom prst="roundRect">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latin typeface="Open Sans" panose="020B0606030504020204" pitchFamily="34" charset="0"/>
                <a:ea typeface="Open Sans" panose="020B0606030504020204" pitchFamily="34" charset="0"/>
                <a:cs typeface="Open Sans" panose="020B0606030504020204" pitchFamily="34" charset="0"/>
              </a:rPr>
              <a:t>In </a:t>
            </a:r>
            <a:r>
              <a:rPr lang="en-US" sz="3600" dirty="0" smtClean="0">
                <a:latin typeface="Open Sans" panose="020B0606030504020204" pitchFamily="34" charset="0"/>
                <a:ea typeface="Open Sans" panose="020B0606030504020204" pitchFamily="34" charset="0"/>
                <a:cs typeface="Open Sans" panose="020B0606030504020204" pitchFamily="34" charset="0"/>
              </a:rPr>
              <a:t>Clinic</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Isosceles Triangle 24"/>
          <p:cNvSpPr/>
          <p:nvPr/>
        </p:nvSpPr>
        <p:spPr>
          <a:xfrm rot="10800000">
            <a:off x="16650952" y="11072307"/>
            <a:ext cx="7068824" cy="580297"/>
          </a:xfrm>
          <a:prstGeom prst="triangl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solidFill>
                <a:prstClr val="white"/>
              </a:solidFill>
            </a:endParaRPr>
          </a:p>
        </p:txBody>
      </p:sp>
      <p:sp>
        <p:nvSpPr>
          <p:cNvPr id="26" name="TextBox 25"/>
          <p:cNvSpPr txBox="1"/>
          <p:nvPr/>
        </p:nvSpPr>
        <p:spPr>
          <a:xfrm>
            <a:off x="16346153" y="11734800"/>
            <a:ext cx="7328735" cy="1384995"/>
          </a:xfrm>
          <a:prstGeom prst="rect">
            <a:avLst/>
          </a:prstGeom>
          <a:noFill/>
        </p:spPr>
        <p:txBody>
          <a:bodyPr wrap="square" rtlCol="0">
            <a:spAutoFit/>
          </a:bodyPr>
          <a:lstStyle/>
          <a:p>
            <a:pPr algn="ctr"/>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300,000+</a:t>
            </a:r>
          </a:p>
          <a:p>
            <a:pPr algn="ctr"/>
            <a:r>
              <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Patients Screened </a:t>
            </a: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in Clinic</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Rounded Rectangle 15"/>
          <p:cNvSpPr/>
          <p:nvPr/>
        </p:nvSpPr>
        <p:spPr bwMode="auto">
          <a:xfrm>
            <a:off x="778904" y="2309307"/>
            <a:ext cx="7342642" cy="992481"/>
          </a:xfrm>
          <a:prstGeom prst="roundRect">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smtClean="0">
                <a:latin typeface="Open Sans" panose="020B0606030504020204" pitchFamily="34" charset="0"/>
                <a:ea typeface="Open Sans" panose="020B0606030504020204" pitchFamily="34" charset="0"/>
                <a:cs typeface="Open Sans" panose="020B0606030504020204" pitchFamily="34" charset="0"/>
              </a:rPr>
              <a:t>Social Media / </a:t>
            </a:r>
            <a:r>
              <a:rPr lang="en-US" sz="3600" dirty="0">
                <a:latin typeface="Open Sans" panose="020B0606030504020204" pitchFamily="34" charset="0"/>
                <a:ea typeface="Open Sans" panose="020B0606030504020204" pitchFamily="34" charset="0"/>
                <a:cs typeface="Open Sans" panose="020B0606030504020204" pitchFamily="34" charset="0"/>
              </a:rPr>
              <a:t>Website</a:t>
            </a:r>
          </a:p>
        </p:txBody>
      </p:sp>
      <p:sp>
        <p:nvSpPr>
          <p:cNvPr id="17" name="Isosceles Triangle 16"/>
          <p:cNvSpPr/>
          <p:nvPr/>
        </p:nvSpPr>
        <p:spPr>
          <a:xfrm rot="10800000">
            <a:off x="828350" y="11072307"/>
            <a:ext cx="7068824" cy="580297"/>
          </a:xfrm>
          <a:prstGeom prst="triangl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solidFill>
                <a:prstClr val="white"/>
              </a:solidFill>
            </a:endParaRPr>
          </a:p>
        </p:txBody>
      </p:sp>
      <p:sp>
        <p:nvSpPr>
          <p:cNvPr id="19" name="TextBox 18"/>
          <p:cNvSpPr txBox="1"/>
          <p:nvPr/>
        </p:nvSpPr>
        <p:spPr>
          <a:xfrm>
            <a:off x="612969" y="11734800"/>
            <a:ext cx="7328735" cy="1384995"/>
          </a:xfrm>
          <a:prstGeom prst="rect">
            <a:avLst/>
          </a:prstGeom>
          <a:noFill/>
        </p:spPr>
        <p:txBody>
          <a:bodyPr wrap="square" rtlCol="0">
            <a:spAutoFit/>
          </a:bodyPr>
          <a:lstStyle/>
          <a:p>
            <a:pPr algn="ctr"/>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40,000+ </a:t>
            </a:r>
            <a:b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b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 impressions</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Rounded Rectangle 36"/>
          <p:cNvSpPr/>
          <p:nvPr/>
        </p:nvSpPr>
        <p:spPr bwMode="auto">
          <a:xfrm>
            <a:off x="8647649" y="2309307"/>
            <a:ext cx="7342642" cy="992481"/>
          </a:xfrm>
          <a:prstGeom prst="roundRect">
            <a:avLst/>
          </a:prstGeom>
          <a:solidFill>
            <a:schemeClr val="tx2"/>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3600" dirty="0">
                <a:latin typeface="Open Sans" panose="020B0606030504020204" pitchFamily="34" charset="0"/>
                <a:ea typeface="Open Sans" panose="020B0606030504020204" pitchFamily="34" charset="0"/>
                <a:cs typeface="Open Sans" panose="020B0606030504020204" pitchFamily="34" charset="0"/>
              </a:rPr>
              <a:t>At Home </a:t>
            </a:r>
            <a:r>
              <a:rPr lang="en-US" sz="3600" dirty="0" smtClean="0">
                <a:latin typeface="Open Sans" panose="020B0606030504020204" pitchFamily="34" charset="0"/>
                <a:ea typeface="Open Sans" panose="020B0606030504020204" pitchFamily="34" charset="0"/>
                <a:cs typeface="Open Sans" panose="020B0606030504020204" pitchFamily="34" charset="0"/>
              </a:rPr>
              <a:t>(via Email/Portal</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
        <p:nvSpPr>
          <p:cNvPr id="38" name="Isosceles Triangle 37"/>
          <p:cNvSpPr/>
          <p:nvPr/>
        </p:nvSpPr>
        <p:spPr>
          <a:xfrm rot="10800000">
            <a:off x="8926234" y="11072307"/>
            <a:ext cx="6761031" cy="580297"/>
          </a:xfrm>
          <a:prstGeom prst="triangl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solidFill>
                <a:prstClr val="white"/>
              </a:solidFill>
            </a:endParaRPr>
          </a:p>
        </p:txBody>
      </p:sp>
      <p:sp>
        <p:nvSpPr>
          <p:cNvPr id="39" name="TextBox 38"/>
          <p:cNvSpPr txBox="1"/>
          <p:nvPr/>
        </p:nvSpPr>
        <p:spPr>
          <a:xfrm>
            <a:off x="9434395" y="11734800"/>
            <a:ext cx="5806533" cy="1384995"/>
          </a:xfrm>
          <a:prstGeom prst="rect">
            <a:avLst/>
          </a:prstGeom>
          <a:noFill/>
        </p:spPr>
        <p:txBody>
          <a:bodyPr wrap="square" rtlCol="0">
            <a:spAutoFit/>
          </a:bodyPr>
          <a:lstStyle/>
          <a:p>
            <a:pPr algn="ctr"/>
            <a:r>
              <a:rPr lang="en-US" sz="4800"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83,000+</a:t>
            </a:r>
          </a:p>
          <a:p>
            <a:pPr algn="ct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Patients </a:t>
            </a:r>
            <a:r>
              <a:rPr lang="en-US" sz="3600" dirty="0"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Emailed</a:t>
            </a:r>
            <a:endParaRPr lang="en-US" sz="36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Oval 40"/>
          <p:cNvSpPr/>
          <p:nvPr/>
        </p:nvSpPr>
        <p:spPr bwMode="auto">
          <a:xfrm>
            <a:off x="16209359" y="2073749"/>
            <a:ext cx="799848" cy="762000"/>
          </a:xfrm>
          <a:prstGeom prst="ellipse">
            <a:avLst/>
          </a:prstGeom>
          <a:solidFill>
            <a:srgbClr val="47B6BD">
              <a:lumMod val="75000"/>
            </a:srgbClr>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3600" kern="0" dirty="0" smtClean="0">
                <a:latin typeface="Open Sans" panose="020B0606030504020204" pitchFamily="34" charset="0"/>
                <a:ea typeface="Open Sans" panose="020B0606030504020204" pitchFamily="34" charset="0"/>
                <a:cs typeface="Open Sans" panose="020B0606030504020204" pitchFamily="34" charset="0"/>
                <a:sym typeface="Wingdings 2" panose="05020102010507070707" pitchFamily="18" charset="2"/>
              </a:rPr>
              <a:t>3</a:t>
            </a:r>
            <a:endParaRPr lang="en-US" sz="44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Oval 41"/>
          <p:cNvSpPr/>
          <p:nvPr/>
        </p:nvSpPr>
        <p:spPr bwMode="auto">
          <a:xfrm>
            <a:off x="8307532" y="2073749"/>
            <a:ext cx="799848" cy="762000"/>
          </a:xfrm>
          <a:prstGeom prst="ellipse">
            <a:avLst/>
          </a:prstGeom>
          <a:solidFill>
            <a:srgbClr val="47B6BD">
              <a:lumMod val="75000"/>
            </a:srgbClr>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3600" kern="0" dirty="0">
                <a:latin typeface="Open Sans" panose="020B0606030504020204" pitchFamily="34" charset="0"/>
                <a:ea typeface="Open Sans" panose="020B0606030504020204" pitchFamily="34" charset="0"/>
                <a:cs typeface="Open Sans" panose="020B0606030504020204" pitchFamily="34" charset="0"/>
                <a:sym typeface="Wingdings 2" panose="05020102010507070707" pitchFamily="18" charset="2"/>
              </a:rPr>
              <a:t>2</a:t>
            </a:r>
            <a:endParaRPr lang="en-US" sz="44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p:cNvSpPr/>
          <p:nvPr/>
        </p:nvSpPr>
        <p:spPr bwMode="auto">
          <a:xfrm>
            <a:off x="397904" y="2073749"/>
            <a:ext cx="799848" cy="762000"/>
          </a:xfrm>
          <a:prstGeom prst="ellipse">
            <a:avLst/>
          </a:prstGeom>
          <a:solidFill>
            <a:srgbClr val="47B6BD">
              <a:lumMod val="75000"/>
            </a:srgbClr>
          </a:solidFill>
          <a:ln w="25400"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auto">
              <a:spcBef>
                <a:spcPts val="0"/>
              </a:spcBef>
              <a:spcAft>
                <a:spcPts val="0"/>
              </a:spcAft>
              <a:defRPr/>
            </a:pPr>
            <a:r>
              <a:rPr lang="en-US" sz="3600" kern="0" dirty="0" smtClean="0">
                <a:latin typeface="Open Sans" panose="020B0606030504020204" pitchFamily="34" charset="0"/>
                <a:ea typeface="Open Sans" panose="020B0606030504020204" pitchFamily="34" charset="0"/>
                <a:cs typeface="Open Sans" panose="020B0606030504020204" pitchFamily="34" charset="0"/>
                <a:sym typeface="Wingdings 2" panose="05020102010507070707" pitchFamily="18" charset="2"/>
              </a:rPr>
              <a:t>1</a:t>
            </a:r>
            <a:endParaRPr lang="en-US" sz="44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11"/>
          <p:cNvSpPr>
            <a:spLocks/>
          </p:cNvSpPr>
          <p:nvPr/>
        </p:nvSpPr>
        <p:spPr bwMode="auto">
          <a:xfrm>
            <a:off x="16709237" y="3876868"/>
            <a:ext cx="6705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3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Patients access questionnaire as part of </a:t>
            </a:r>
            <a:r>
              <a:rPr lang="en-US" sz="3600" dirty="0" smtClean="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a virtual check-in </a:t>
            </a:r>
            <a:r>
              <a:rPr lang="en-US" sz="3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process</a:t>
            </a:r>
          </a:p>
        </p:txBody>
      </p:sp>
      <p:sp>
        <p:nvSpPr>
          <p:cNvPr id="51" name="Rectangle 11"/>
          <p:cNvSpPr>
            <a:spLocks/>
          </p:cNvSpPr>
          <p:nvPr/>
        </p:nvSpPr>
        <p:spPr bwMode="auto">
          <a:xfrm>
            <a:off x="1105665" y="3831566"/>
            <a:ext cx="693417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3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Patients find CancerIQ on a website hosted by their provider</a:t>
            </a:r>
          </a:p>
        </p:txBody>
      </p:sp>
      <p:sp>
        <p:nvSpPr>
          <p:cNvPr id="52" name="Rectangle 11"/>
          <p:cNvSpPr>
            <a:spLocks/>
          </p:cNvSpPr>
          <p:nvPr/>
        </p:nvSpPr>
        <p:spPr bwMode="auto">
          <a:xfrm>
            <a:off x="8992822" y="3876868"/>
            <a:ext cx="67056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spAutoFit/>
          </a:bodyPr>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r>
              <a:rPr lang="en-US" sz="36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Open Sans Semibold" charset="0"/>
              </a:rPr>
              <a:t>Patients receive an email in advance of their appointment from CancerIQ or embed link in portal message.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830" t="14915" r="31503" b="5085"/>
          <a:stretch/>
        </p:blipFill>
        <p:spPr>
          <a:xfrm>
            <a:off x="1094235" y="5121969"/>
            <a:ext cx="6705600" cy="5029200"/>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b="5882"/>
          <a:stretch/>
        </p:blipFill>
        <p:spPr>
          <a:xfrm>
            <a:off x="17034750" y="5410200"/>
            <a:ext cx="6301228" cy="4205230"/>
          </a:xfrm>
          <a:prstGeom prst="rect">
            <a:avLst/>
          </a:prstGeom>
          <a:ln>
            <a:noFill/>
          </a:ln>
          <a:effectLst>
            <a:outerShdw blurRad="292100" dist="139700" dir="2700000" algn="tl" rotWithShape="0">
              <a:srgbClr val="333333">
                <a:alpha val="65000"/>
              </a:srgbClr>
            </a:outerShdw>
          </a:effectLst>
        </p:spPr>
      </p:pic>
      <p:pic>
        <p:nvPicPr>
          <p:cNvPr id="1026" name="Picture 2" descr="Manager Her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41" t="42749" r="71009" b="4933"/>
          <a:stretch/>
        </p:blipFill>
        <p:spPr bwMode="auto">
          <a:xfrm>
            <a:off x="10890529" y="6252041"/>
            <a:ext cx="2316849" cy="432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74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AA82C-689E-45EC-A099-249403D594DE}"/>
              </a:ext>
            </a:extLst>
          </p:cNvPr>
          <p:cNvSpPr>
            <a:spLocks noGrp="1"/>
          </p:cNvSpPr>
          <p:nvPr>
            <p:ph type="title"/>
          </p:nvPr>
        </p:nvSpPr>
        <p:spPr/>
        <p:txBody>
          <a:bodyPr>
            <a:normAutofit/>
          </a:bodyPr>
          <a:lstStyle/>
          <a:p>
            <a:endParaRPr lang="en-US" sz="10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2">
            <a:extLst>
              <a:ext uri="{FF2B5EF4-FFF2-40B4-BE49-F238E27FC236}">
                <a16:creationId xmlns:a16="http://schemas.microsoft.com/office/drawing/2014/main" xmlns="" id="{D2398564-1320-4055-B2E9-94882D52995E}"/>
              </a:ext>
            </a:extLst>
          </p:cNvPr>
          <p:cNvSpPr>
            <a:spLocks noGrp="1"/>
          </p:cNvSpPr>
          <p:nvPr>
            <p:ph type="body" idx="1"/>
          </p:nvPr>
        </p:nvSpPr>
        <p:spPr/>
        <p:txBody>
          <a:bodyPr>
            <a:normAutofit/>
          </a:bodyPr>
          <a:lstStyle/>
          <a:p>
            <a:r>
              <a:rPr lang="en-US" sz="64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Launch web or social media campaigns</a:t>
            </a:r>
            <a:endParaRPr lang="en-US" sz="6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96465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7"/>
          <p:cNvSpPr>
            <a:spLocks/>
          </p:cNvSpPr>
          <p:nvPr/>
        </p:nvSpPr>
        <p:spPr bwMode="auto">
          <a:xfrm>
            <a:off x="266700" y="393700"/>
            <a:ext cx="195453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0" bIns="0"/>
          <a:lstStyle>
            <a:lvl1pPr>
              <a:defRPr sz="1200">
                <a:solidFill>
                  <a:schemeClr val="tx1"/>
                </a:solidFill>
                <a:latin typeface="Lucida Grande" charset="0"/>
              </a:defRPr>
            </a:lvl1pPr>
            <a:lvl2pPr>
              <a:defRPr sz="1200">
                <a:solidFill>
                  <a:schemeClr val="tx1"/>
                </a:solidFill>
                <a:latin typeface="Lucida Grande" charset="0"/>
              </a:defRPr>
            </a:lvl2pPr>
            <a:lvl3pPr>
              <a:defRPr sz="1200">
                <a:solidFill>
                  <a:schemeClr val="tx1"/>
                </a:solidFill>
                <a:latin typeface="Lucida Grande" charset="0"/>
              </a:defRPr>
            </a:lvl3pPr>
            <a:lvl4pPr>
              <a:defRPr sz="1200">
                <a:solidFill>
                  <a:schemeClr val="tx1"/>
                </a:solidFill>
                <a:latin typeface="Lucida Grande" charset="0"/>
              </a:defRPr>
            </a:lvl4pPr>
            <a:lvl5pPr>
              <a:defRPr sz="1200">
                <a:solidFill>
                  <a:schemeClr val="tx1"/>
                </a:solidFill>
                <a:latin typeface="Lucida Grande" charset="0"/>
              </a:defRPr>
            </a:lvl5pPr>
            <a:lvl6pPr fontAlgn="base">
              <a:spcBef>
                <a:spcPct val="0"/>
              </a:spcBef>
              <a:spcAft>
                <a:spcPct val="0"/>
              </a:spcAft>
              <a:defRPr sz="1200">
                <a:solidFill>
                  <a:schemeClr val="tx1"/>
                </a:solidFill>
                <a:latin typeface="Lucida Grande" charset="0"/>
              </a:defRPr>
            </a:lvl6pPr>
            <a:lvl7pPr fontAlgn="base">
              <a:spcBef>
                <a:spcPct val="0"/>
              </a:spcBef>
              <a:spcAft>
                <a:spcPct val="0"/>
              </a:spcAft>
              <a:defRPr sz="1200">
                <a:solidFill>
                  <a:schemeClr val="tx1"/>
                </a:solidFill>
                <a:latin typeface="Lucida Grande" charset="0"/>
              </a:defRPr>
            </a:lvl7pPr>
            <a:lvl8pPr fontAlgn="base">
              <a:spcBef>
                <a:spcPct val="0"/>
              </a:spcBef>
              <a:spcAft>
                <a:spcPct val="0"/>
              </a:spcAft>
              <a:defRPr sz="1200">
                <a:solidFill>
                  <a:schemeClr val="tx1"/>
                </a:solidFill>
                <a:latin typeface="Lucida Grande" charset="0"/>
              </a:defRPr>
            </a:lvl8pPr>
            <a:lvl9pPr fontAlgn="base">
              <a:spcBef>
                <a:spcPct val="0"/>
              </a:spcBef>
              <a:spcAft>
                <a:spcPct val="0"/>
              </a:spcAft>
              <a:defRPr sz="1200">
                <a:solidFill>
                  <a:schemeClr val="tx1"/>
                </a:solidFill>
                <a:latin typeface="Lucida Grande" charset="0"/>
              </a:defRPr>
            </a:lvl9pPr>
          </a:lstStyle>
          <a:p>
            <a:pPr fontAlgn="auto">
              <a:spcBef>
                <a:spcPts val="0"/>
              </a:spcBef>
              <a:spcAft>
                <a:spcPts val="0"/>
              </a:spcAft>
            </a:pPr>
            <a:r>
              <a:rPr lang="en-US" sz="5600" dirty="0" smtClean="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rPr>
              <a:t>Embed risk assessment questionnaire on the web</a:t>
            </a:r>
            <a:endParaRPr lang="en-US" sz="5600" dirty="0">
              <a:solidFill>
                <a:srgbClr val="44546A"/>
              </a:solidFill>
              <a:latin typeface="Open Sans Light" panose="020B0306030504020204" pitchFamily="34" charset="0"/>
              <a:ea typeface="Open Sans Light" panose="020B0306030504020204" pitchFamily="34" charset="0"/>
              <a:cs typeface="Open Sans Light" panose="020B0306030504020204" pitchFamily="34" charset="0"/>
              <a:sym typeface="Open Sans" charset="0"/>
            </a:endParaRPr>
          </a:p>
        </p:txBody>
      </p:sp>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600" y="-152399"/>
            <a:ext cx="5410200" cy="13980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830" t="14915" r="31503" b="5085"/>
          <a:stretch/>
        </p:blipFill>
        <p:spPr>
          <a:xfrm>
            <a:off x="1371600" y="1828800"/>
            <a:ext cx="14325600" cy="1074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913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der and text">
  <a:themeElements>
    <a:clrScheme name="">
      <a:dk1>
        <a:srgbClr val="808080"/>
      </a:dk1>
      <a:lt1>
        <a:srgbClr val="FFFFFF"/>
      </a:lt1>
      <a:dk2>
        <a:srgbClr val="264A7A"/>
      </a:dk2>
      <a:lt2>
        <a:srgbClr val="000000"/>
      </a:lt2>
      <a:accent1>
        <a:srgbClr val="BBE0E3"/>
      </a:accent1>
      <a:accent2>
        <a:srgbClr val="333399"/>
      </a:accent2>
      <a:accent3>
        <a:srgbClr val="ACB1BE"/>
      </a:accent3>
      <a:accent4>
        <a:srgbClr val="DADADA"/>
      </a:accent4>
      <a:accent5>
        <a:srgbClr val="DAEDEF"/>
      </a:accent5>
      <a:accent6>
        <a:srgbClr val="2D2D8A"/>
      </a:accent6>
      <a:hlink>
        <a:srgbClr val="009999"/>
      </a:hlink>
      <a:folHlink>
        <a:srgbClr val="99CC00"/>
      </a:folHlink>
    </a:clrScheme>
    <a:fontScheme name="Header and tex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600" b="0" i="0" u="none" strike="noStrike" cap="none" normalizeH="0" baseline="0" smtClean="0">
            <a:ln>
              <a:noFill/>
            </a:ln>
            <a:solidFill>
              <a:srgbClr val="FFFFFF"/>
            </a:solidFill>
            <a:effectLst/>
            <a:latin typeface="Lucida Grande" charset="0"/>
            <a:ea typeface="ヒラギノ角ゴ ProN W3" charset="0"/>
            <a:cs typeface="ヒラギノ角ゴ ProN W3" charset="0"/>
            <a:sym typeface="Lucida Grand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9600" b="0" i="0" u="none" strike="noStrike" cap="none" normalizeH="0" baseline="0" smtClean="0">
            <a:ln>
              <a:noFill/>
            </a:ln>
            <a:solidFill>
              <a:srgbClr val="FFFFFF"/>
            </a:solidFill>
            <a:effectLst/>
            <a:latin typeface="Lucida Grande" charset="0"/>
            <a:ea typeface="ヒラギノ角ゴ ProN W3" charset="0"/>
            <a:cs typeface="ヒラギノ角ゴ ProN W3" charset="0"/>
            <a:sym typeface="Lucida Grande" charset="0"/>
          </a:defRPr>
        </a:defPPr>
      </a:lstStyle>
    </a:lnDef>
  </a:objectDefaults>
  <a:extraClrSchemeLst>
    <a:extraClrScheme>
      <a:clrScheme name="Header and tex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OC Master">
  <a:themeElements>
    <a:clrScheme name="TOC Master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TOC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8F8D8"/>
        </a:solidFill>
        <a:ln w="127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6000"/>
          </a:lnSpc>
          <a:spcBef>
            <a:spcPct val="50000"/>
          </a:spcBef>
          <a:spcAft>
            <a:spcPct val="0"/>
          </a:spcAft>
          <a:buClrTx/>
          <a:buSzPct val="100000"/>
          <a:buFont typeface="Wingdings 2" pitchFamily="18" charset="2"/>
          <a:buNone/>
          <a:tabLst/>
          <a:defRPr kumimoji="0" lang="en-US" sz="1000" b="0" i="0" u="none" strike="noStrike" cap="none" normalizeH="0" baseline="0" smtClean="0">
            <a:ln>
              <a:noFill/>
            </a:ln>
            <a:solidFill>
              <a:schemeClr val="tx1"/>
            </a:solidFill>
            <a:effectLst/>
            <a:latin typeface="Arial" charset="0"/>
          </a:defRPr>
        </a:defPPr>
      </a:lstStyle>
    </a:spDef>
    <a:lnDef>
      <a:spPr bwMode="auto">
        <a:solidFill>
          <a:srgbClr val="C8F8D8"/>
        </a:solidFill>
        <a:ln w="12700" cap="flat" cmpd="sng" algn="ctr">
          <a:solidFill>
            <a:schemeClr val="accent1"/>
          </a:solidFill>
          <a:prstDash val="solid"/>
          <a:round/>
          <a:headEnd type="none" w="med" len="med"/>
          <a:tailEnd type="none" w="med" len="med"/>
        </a:ln>
        <a:effectLst/>
      </a:spPr>
      <a:bodyPr/>
      <a:lstStyle/>
    </a:lnDef>
  </a:objectDefaults>
  <a:extraClrSchemeLst>
    <a:extraClrScheme>
      <a:clrScheme name="TOC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C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C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C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C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C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C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OC Master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TOC Master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TOC Master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TOC Master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TOC Master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TOC Master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TOC Master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TOC Master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TOC Master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60474</TotalTime>
  <Pages>0</Pages>
  <Words>2193</Words>
  <Characters>0</Characters>
  <Application>Microsoft Office PowerPoint</Application>
  <PresentationFormat>Custom</PresentationFormat>
  <Lines>0</Lines>
  <Paragraphs>349</Paragraphs>
  <Slides>48</Slides>
  <Notes>36</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48</vt:i4>
      </vt:variant>
    </vt:vector>
  </HeadingPairs>
  <TitlesOfParts>
    <vt:vector size="74" baseType="lpstr">
      <vt:lpstr>Arial</vt:lpstr>
      <vt:lpstr>Avenir</vt:lpstr>
      <vt:lpstr>Calibri</vt:lpstr>
      <vt:lpstr>Calibri Light</vt:lpstr>
      <vt:lpstr>Gill Sans</vt:lpstr>
      <vt:lpstr>Helvetica</vt:lpstr>
      <vt:lpstr>Lucida Grande</vt:lpstr>
      <vt:lpstr>Open Sans</vt:lpstr>
      <vt:lpstr>Open Sans Light</vt:lpstr>
      <vt:lpstr>Open Sans Semibold</vt:lpstr>
      <vt:lpstr>Wingdings</vt:lpstr>
      <vt:lpstr>Wingdings 2</vt:lpstr>
      <vt:lpstr>ヒラギノ角ゴ ProN W3</vt:lpstr>
      <vt:lpstr>Custom Design</vt:lpstr>
      <vt:lpstr>Header and text</vt:lpstr>
      <vt:lpstr>2_TOC Master</vt:lpstr>
      <vt:lpstr>1_Custom Design</vt:lpstr>
      <vt:lpstr>Office Theme</vt:lpstr>
      <vt:lpstr>2_Custom Design</vt:lpstr>
      <vt:lpstr>3_Custom Design</vt:lpstr>
      <vt:lpstr>5_Custom Design</vt:lpstr>
      <vt:lpstr>6_Custom Design</vt:lpstr>
      <vt:lpstr>1_Office Theme</vt:lpstr>
      <vt:lpstr>5_Office Theme</vt:lpstr>
      <vt:lpstr>15_Custom Design</vt:lpstr>
      <vt:lpstr>11_Office Theme</vt:lpstr>
      <vt:lpstr>PowerPoint Presentation</vt:lpstr>
      <vt:lpstr>PowerPoint Presentation</vt:lpstr>
      <vt:lpstr>PowerPoint Presentation</vt:lpstr>
      <vt:lpstr>PowerPoint Presentation</vt:lpstr>
      <vt:lpstr>PowerPoint Presentation</vt:lpstr>
      <vt:lpstr>Identifying High-Risk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Delivering Virtual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High-Risk Patients</vt:lpstr>
      <vt:lpstr>PowerPoint Presentation</vt:lpstr>
      <vt:lpstr>PowerPoint Presentation</vt:lpstr>
      <vt:lpstr>PowerPoint Presentation</vt:lpstr>
      <vt:lpstr>PowerPoint Presentation</vt:lpstr>
      <vt:lpstr>Funding Opportunities for Telehealth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Join a Consortium</vt:lpstr>
      <vt:lpstr>Why join a consortium</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Feyi</dc:creator>
  <cp:keywords/>
  <dc:description/>
  <cp:lastModifiedBy>folopade</cp:lastModifiedBy>
  <cp:revision>1296</cp:revision>
  <dcterms:modified xsi:type="dcterms:W3CDTF">2020-04-17T18:06:12Z</dcterms:modified>
</cp:coreProperties>
</file>